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t Center" initials="BC" lastIdx="1" clrIdx="0">
    <p:extLst/>
  </p:cmAuthor>
  <p:cmAuthor id="2" name="delriok"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3A5"/>
    <a:srgbClr val="C00000"/>
    <a:srgbClr val="C61F1F"/>
    <a:srgbClr val="E32423"/>
    <a:srgbClr val="FF050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868" autoAdjust="0"/>
    <p:restoredTop sz="50000" autoAdjust="0"/>
  </p:normalViewPr>
  <p:slideViewPr>
    <p:cSldViewPr snapToGrid="0">
      <p:cViewPr>
        <p:scale>
          <a:sx n="66" d="100"/>
          <a:sy n="66" d="100"/>
        </p:scale>
        <p:origin x="144" y="-801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SophiaLee1/Desktop/2018%20Summer%20REU%20/OD%20Measurements/20180706%20OD%20of%20Control%20&amp;%20Ampicillin%20Half%20MIC%20Treatment%20Groups%20(L.reu%20&amp;%20L.del).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SophiaLee1/Desktop/2018%20Summer%20REU%20/OD%20Measurements/20180721%20OD%20of%20Control%20&amp;%20Ampicillin%20Half%20MIC%20Treatment%20L.del%20&amp;%20L.reu.xlsx" TargetMode="External"/><Relationship Id="rId4" Type="http://schemas.openxmlformats.org/officeDocument/2006/relationships/chartUserShapes" Target="../drawings/drawing1.xml"/><Relationship Id="rId1" Type="http://schemas.microsoft.com/office/2011/relationships/chartStyle" Target="style2.xml"/><Relationship Id="rId2"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Calibri" charset="0"/>
                <a:ea typeface="Calibri" charset="0"/>
                <a:cs typeface="Calibri" charset="0"/>
              </a:defRPr>
            </a:pPr>
            <a:r>
              <a:rPr lang="en-US"/>
              <a:t>OD Values of Control &amp; Treatment Groups After Half MIC Ampicillin Treatment </a:t>
            </a:r>
            <a:r>
              <a:rPr lang="mr-IN"/>
              <a:t>–</a:t>
            </a:r>
            <a:r>
              <a:rPr lang="en-US"/>
              <a:t> 07/06</a:t>
            </a:r>
          </a:p>
        </c:rich>
      </c:tx>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Calibri" charset="0"/>
              <a:ea typeface="Calibri" charset="0"/>
              <a:cs typeface="Calibri" charset="0"/>
            </a:defRPr>
          </a:pPr>
          <a:endParaRPr lang="en-US"/>
        </a:p>
      </c:txPr>
    </c:title>
    <c:autoTitleDeleted val="0"/>
    <c:plotArea>
      <c:layout/>
      <c:barChart>
        <c:barDir val="col"/>
        <c:grouping val="clustered"/>
        <c:varyColors val="0"/>
        <c:ser>
          <c:idx val="0"/>
          <c:order val="0"/>
          <c:tx>
            <c:v>Control Group</c:v>
          </c:tx>
          <c:spPr>
            <a:solidFill>
              <a:schemeClr val="accent1"/>
            </a:solidFill>
            <a:ln>
              <a:noFill/>
            </a:ln>
            <a:effectLst/>
          </c:spPr>
          <c:invertIfNegative val="0"/>
          <c:dLbls>
            <c:delete val="1"/>
          </c:dLbls>
          <c:errBars>
            <c:errBarType val="both"/>
            <c:errValType val="cust"/>
            <c:noEndCap val="0"/>
            <c:plus>
              <c:numRef>
                <c:f>('Plate 1 - Sheet1'!$L$42,'Plate 1 - Sheet1'!$L$54)</c:f>
                <c:numCache>
                  <c:formatCode>General</c:formatCode>
                  <c:ptCount val="2"/>
                  <c:pt idx="0">
                    <c:v>0.0731714466582465</c:v>
                  </c:pt>
                  <c:pt idx="1">
                    <c:v>0.147727328671318</c:v>
                  </c:pt>
                </c:numCache>
              </c:numRef>
            </c:plus>
            <c:minus>
              <c:numRef>
                <c:f>('Plate 1 - Sheet1'!$L$42,'Plate 1 - Sheet1'!$L$54)</c:f>
                <c:numCache>
                  <c:formatCode>General</c:formatCode>
                  <c:ptCount val="2"/>
                  <c:pt idx="0">
                    <c:v>0.0731714466582465</c:v>
                  </c:pt>
                  <c:pt idx="1">
                    <c:v>0.147727328671318</c:v>
                  </c:pt>
                </c:numCache>
              </c:numRef>
            </c:minus>
            <c:spPr>
              <a:noFill/>
              <a:ln w="9525" cap="flat" cmpd="sng" algn="ctr">
                <a:solidFill>
                  <a:schemeClr val="tx1">
                    <a:lumMod val="65000"/>
                    <a:lumOff val="35000"/>
                  </a:schemeClr>
                </a:solidFill>
                <a:round/>
              </a:ln>
              <a:effectLst/>
            </c:spPr>
          </c:errBars>
          <c:cat>
            <c:strLit>
              <c:ptCount val="2"/>
              <c:pt idx="0">
                <c:v>L.del</c:v>
              </c:pt>
              <c:pt idx="1">
                <c:v>L.reu</c:v>
              </c:pt>
            </c:strLit>
          </c:cat>
          <c:val>
            <c:numRef>
              <c:f>('Plate 1 - Sheet1'!$K$42,'Plate 1 - Sheet1'!$K$54)</c:f>
              <c:numCache>
                <c:formatCode>General</c:formatCode>
                <c:ptCount val="2"/>
                <c:pt idx="0">
                  <c:v>1.185333333333333</c:v>
                </c:pt>
                <c:pt idx="1">
                  <c:v>1.4355</c:v>
                </c:pt>
              </c:numCache>
            </c:numRef>
          </c:val>
        </c:ser>
        <c:ser>
          <c:idx val="1"/>
          <c:order val="1"/>
          <c:tx>
            <c:v>Treatment Group</c:v>
          </c:tx>
          <c:spPr>
            <a:solidFill>
              <a:schemeClr val="accent2"/>
            </a:solidFill>
            <a:ln>
              <a:noFill/>
            </a:ln>
            <a:effectLst/>
          </c:spPr>
          <c:invertIfNegative val="0"/>
          <c:dLbls>
            <c:dLbl>
              <c:idx val="0"/>
              <c:layout>
                <c:manualLayout>
                  <c:x val="0.0606982978684106"/>
                  <c:y val="0.00305166017106613"/>
                </c:manualLayout>
              </c:layout>
              <c:tx>
                <c:rich>
                  <a:bodyPr/>
                  <a:lstStyle/>
                  <a:p>
                    <a:r>
                      <a:rPr lang="mr-IN"/>
                      <a:t>****</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708419141972199"/>
                  <c:y val="0.0161803258096789"/>
                </c:manualLayout>
              </c:layout>
              <c:tx>
                <c:rich>
                  <a:bodyPr/>
                  <a:lstStyle/>
                  <a:p>
                    <a:r>
                      <a:rPr lang="mr-IN"/>
                      <a:t>****</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Calibri" charset="0"/>
                    <a:ea typeface="Calibri" charset="0"/>
                    <a:cs typeface="Calibri"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('Plate 1 - Sheet1'!$L$37,'Plate 1 - Sheet1'!$L$49)</c:f>
                <c:numCache>
                  <c:formatCode>General</c:formatCode>
                  <c:ptCount val="2"/>
                  <c:pt idx="0">
                    <c:v>0.312968727259488</c:v>
                  </c:pt>
                  <c:pt idx="1">
                    <c:v>0.227012214328977</c:v>
                  </c:pt>
                </c:numCache>
              </c:numRef>
            </c:plus>
            <c:minus>
              <c:numRef>
                <c:f>('Plate 1 - Sheet1'!$L$37,'Plate 1 - Sheet1'!$L$49)</c:f>
                <c:numCache>
                  <c:formatCode>General</c:formatCode>
                  <c:ptCount val="2"/>
                  <c:pt idx="0">
                    <c:v>0.312968727259488</c:v>
                  </c:pt>
                  <c:pt idx="1">
                    <c:v>0.227012214328977</c:v>
                  </c:pt>
                </c:numCache>
              </c:numRef>
            </c:minus>
            <c:spPr>
              <a:noFill/>
              <a:ln w="9525" cap="flat" cmpd="sng" algn="ctr">
                <a:solidFill>
                  <a:schemeClr val="tx1">
                    <a:lumMod val="65000"/>
                    <a:lumOff val="35000"/>
                  </a:schemeClr>
                </a:solidFill>
                <a:round/>
              </a:ln>
              <a:effectLst/>
            </c:spPr>
          </c:errBars>
          <c:cat>
            <c:strLit>
              <c:ptCount val="2"/>
              <c:pt idx="0">
                <c:v>L.del</c:v>
              </c:pt>
              <c:pt idx="1">
                <c:v>L.reu</c:v>
              </c:pt>
            </c:strLit>
          </c:cat>
          <c:val>
            <c:numRef>
              <c:f>('Plate 1 - Sheet1'!$K$37,'Plate 1 - Sheet1'!$K$49)</c:f>
              <c:numCache>
                <c:formatCode>General</c:formatCode>
                <c:ptCount val="2"/>
                <c:pt idx="0">
                  <c:v>0.643166666666667</c:v>
                </c:pt>
                <c:pt idx="1">
                  <c:v>0.845</c:v>
                </c:pt>
              </c:numCache>
            </c:numRef>
          </c:val>
        </c:ser>
        <c:dLbls>
          <c:dLblPos val="outEnd"/>
          <c:showLegendKey val="0"/>
          <c:showVal val="1"/>
          <c:showCatName val="0"/>
          <c:showSerName val="0"/>
          <c:showPercent val="0"/>
          <c:showBubbleSize val="0"/>
        </c:dLbls>
        <c:gapWidth val="219"/>
        <c:axId val="1329818224"/>
        <c:axId val="1329816784"/>
      </c:barChart>
      <c:catAx>
        <c:axId val="132981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Calibri" charset="0"/>
                <a:ea typeface="Calibri" charset="0"/>
                <a:cs typeface="Calibri" charset="0"/>
              </a:defRPr>
            </a:pPr>
            <a:endParaRPr lang="en-US"/>
          </a:p>
        </c:txPr>
        <c:crossAx val="1329816784"/>
        <c:crosses val="autoZero"/>
        <c:auto val="1"/>
        <c:lblAlgn val="ctr"/>
        <c:lblOffset val="100"/>
        <c:noMultiLvlLbl val="0"/>
      </c:catAx>
      <c:valAx>
        <c:axId val="132981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Calibri" charset="0"/>
                    <a:ea typeface="Calibri" charset="0"/>
                    <a:cs typeface="Calibri" charset="0"/>
                  </a:defRPr>
                </a:pPr>
                <a:r>
                  <a:rPr lang="en-US"/>
                  <a:t>OD Values</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Calibri" charset="0"/>
                <a:ea typeface="Calibri" charset="0"/>
                <a:cs typeface="Calibri" charset="0"/>
              </a:defRPr>
            </a:pPr>
            <a:endParaRPr lang="en-US"/>
          </a:p>
        </c:txPr>
        <c:crossAx val="1329818224"/>
        <c:crosses val="autoZero"/>
        <c:crossBetween val="between"/>
      </c:valAx>
      <c:spPr>
        <a:noFill/>
        <a:ln>
          <a:noFill/>
        </a:ln>
        <a:effectLst/>
      </c:spPr>
    </c:plotArea>
    <c:legend>
      <c:legendPos val="tr"/>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charset="0"/>
                <a:ea typeface="Calibri" charset="0"/>
                <a:cs typeface="Calibri" charset="0"/>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charset="0"/>
                <a:ea typeface="Calibri" charset="0"/>
                <a:cs typeface="Calibri" charset="0"/>
              </a:defRPr>
            </a:pPr>
            <a:endParaRPr lang="en-US"/>
          </a:p>
        </c:txPr>
      </c:legendEntry>
      <c:layout>
        <c:manualLayout>
          <c:xMode val="edge"/>
          <c:yMode val="edge"/>
          <c:x val="0.232021147578148"/>
          <c:y val="0.223749961537893"/>
          <c:w val="0.39652275044827"/>
          <c:h val="0.14666031026233"/>
        </c:manualLayout>
      </c:layout>
      <c:overlay val="1"/>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solidFill>
        <a:schemeClr val="tx1"/>
      </a:solidFill>
    </a:ln>
    <a:effectLst/>
  </c:spPr>
  <c:txPr>
    <a:bodyPr/>
    <a:lstStyle/>
    <a:p>
      <a:pPr>
        <a:defRPr sz="2400">
          <a:latin typeface="Calibri" charset="0"/>
          <a:ea typeface="Calibri" charset="0"/>
          <a:cs typeface="Calibri"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a:t>OD Values of Control &amp; Treatment Groups After Half MIC Ampicillin Treatment </a:t>
            </a:r>
            <a:r>
              <a:rPr lang="mr-IN"/>
              <a:t>–</a:t>
            </a:r>
            <a:r>
              <a:rPr lang="en-US"/>
              <a:t> 07/21</a:t>
            </a:r>
          </a:p>
        </c:rich>
      </c:tx>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Control Group</c:v>
          </c:tx>
          <c:spPr>
            <a:solidFill>
              <a:schemeClr val="accent1"/>
            </a:solidFill>
            <a:ln>
              <a:noFill/>
            </a:ln>
            <a:effectLst/>
          </c:spPr>
          <c:invertIfNegative val="0"/>
          <c:errBars>
            <c:errBarType val="both"/>
            <c:errValType val="cust"/>
            <c:noEndCap val="0"/>
            <c:plus>
              <c:numRef>
                <c:f>('Plate 2 - Sheet1'!$F$47,'Plate 2 - Sheet1'!$M$47)</c:f>
                <c:numCache>
                  <c:formatCode>General</c:formatCode>
                  <c:ptCount val="2"/>
                  <c:pt idx="0">
                    <c:v>0.012182948839433</c:v>
                  </c:pt>
                  <c:pt idx="1">
                    <c:v>0.173158099067666</c:v>
                  </c:pt>
                </c:numCache>
              </c:numRef>
            </c:plus>
            <c:minus>
              <c:numRef>
                <c:f>('Plate 2 - Sheet1'!$F$47,'Plate 2 - Sheet1'!$M$47)</c:f>
                <c:numCache>
                  <c:formatCode>General</c:formatCode>
                  <c:ptCount val="2"/>
                  <c:pt idx="0">
                    <c:v>0.012182948839433</c:v>
                  </c:pt>
                  <c:pt idx="1">
                    <c:v>0.173158099067666</c:v>
                  </c:pt>
                </c:numCache>
              </c:numRef>
            </c:minus>
            <c:spPr>
              <a:noFill/>
              <a:ln w="9525" cap="flat" cmpd="sng" algn="ctr">
                <a:solidFill>
                  <a:schemeClr val="tx1">
                    <a:lumMod val="65000"/>
                    <a:lumOff val="35000"/>
                  </a:schemeClr>
                </a:solidFill>
                <a:round/>
              </a:ln>
              <a:effectLst/>
            </c:spPr>
          </c:errBars>
          <c:cat>
            <c:strLit>
              <c:ptCount val="2"/>
              <c:pt idx="0">
                <c:v>L.del</c:v>
              </c:pt>
              <c:pt idx="1">
                <c:v>L.reu</c:v>
              </c:pt>
            </c:strLit>
          </c:cat>
          <c:val>
            <c:numRef>
              <c:f>('Plate 2 - Sheet1'!$F$46,'Plate 2 - Sheet1'!$M$46)</c:f>
              <c:numCache>
                <c:formatCode>General</c:formatCode>
                <c:ptCount val="2"/>
                <c:pt idx="0">
                  <c:v>1.456333333333333</c:v>
                </c:pt>
                <c:pt idx="1">
                  <c:v>1.4555</c:v>
                </c:pt>
              </c:numCache>
            </c:numRef>
          </c:val>
        </c:ser>
        <c:ser>
          <c:idx val="1"/>
          <c:order val="1"/>
          <c:tx>
            <c:v>Treatment Group</c:v>
          </c:tx>
          <c:spPr>
            <a:solidFill>
              <a:schemeClr val="accent2"/>
            </a:solidFill>
            <a:ln>
              <a:noFill/>
            </a:ln>
            <a:effectLst/>
          </c:spPr>
          <c:invertIfNegative val="0"/>
          <c:errBars>
            <c:errBarType val="both"/>
            <c:errValType val="cust"/>
            <c:noEndCap val="0"/>
            <c:plus>
              <c:numRef>
                <c:f>('Plate 2 - Sheet1'!$F$51,'Plate 2 - Sheet1'!$M$51)</c:f>
                <c:numCache>
                  <c:formatCode>General</c:formatCode>
                  <c:ptCount val="2"/>
                  <c:pt idx="0">
                    <c:v>0.0568434186377301</c:v>
                  </c:pt>
                  <c:pt idx="1">
                    <c:v>0.0786054589823008</c:v>
                  </c:pt>
                </c:numCache>
              </c:numRef>
            </c:plus>
            <c:minus>
              <c:numRef>
                <c:f>('Plate 2 - Sheet1'!$F$51,'Plate 2 - Sheet1'!$M$51)</c:f>
                <c:numCache>
                  <c:formatCode>General</c:formatCode>
                  <c:ptCount val="2"/>
                  <c:pt idx="0">
                    <c:v>0.0568434186377301</c:v>
                  </c:pt>
                  <c:pt idx="1">
                    <c:v>0.0786054589823008</c:v>
                  </c:pt>
                </c:numCache>
              </c:numRef>
            </c:minus>
            <c:spPr>
              <a:noFill/>
              <a:ln w="9525" cap="flat" cmpd="sng" algn="ctr">
                <a:solidFill>
                  <a:schemeClr val="tx1">
                    <a:lumMod val="65000"/>
                    <a:lumOff val="35000"/>
                  </a:schemeClr>
                </a:solidFill>
                <a:round/>
              </a:ln>
              <a:effectLst/>
            </c:spPr>
          </c:errBars>
          <c:cat>
            <c:strLit>
              <c:ptCount val="2"/>
              <c:pt idx="0">
                <c:v>L.del</c:v>
              </c:pt>
              <c:pt idx="1">
                <c:v>L.reu</c:v>
              </c:pt>
            </c:strLit>
          </c:cat>
          <c:val>
            <c:numRef>
              <c:f>('Plate 2 - Sheet1'!$F$50,'Plate 2 - Sheet1'!$M$50)</c:f>
              <c:numCache>
                <c:formatCode>General</c:formatCode>
                <c:ptCount val="2"/>
                <c:pt idx="0">
                  <c:v>1.162583333333333</c:v>
                </c:pt>
                <c:pt idx="1">
                  <c:v>1.4015</c:v>
                </c:pt>
              </c:numCache>
            </c:numRef>
          </c:val>
        </c:ser>
        <c:dLbls>
          <c:showLegendKey val="0"/>
          <c:showVal val="0"/>
          <c:showCatName val="0"/>
          <c:showSerName val="0"/>
          <c:showPercent val="0"/>
          <c:showBubbleSize val="0"/>
        </c:dLbls>
        <c:gapWidth val="219"/>
        <c:overlap val="-27"/>
        <c:axId val="1331538528"/>
        <c:axId val="1331562384"/>
      </c:barChart>
      <c:catAx>
        <c:axId val="133153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331562384"/>
        <c:crosses val="autoZero"/>
        <c:auto val="1"/>
        <c:lblAlgn val="ctr"/>
        <c:lblOffset val="100"/>
        <c:noMultiLvlLbl val="0"/>
      </c:catAx>
      <c:valAx>
        <c:axId val="1331562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OD Values</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331538528"/>
        <c:crosses val="autoZero"/>
        <c:crossBetween val="between"/>
      </c:valAx>
      <c:spPr>
        <a:noFill/>
        <a:ln>
          <a:noFill/>
        </a:ln>
        <a:effectLst/>
      </c:spPr>
    </c:plotArea>
    <c:legend>
      <c:legendPos val="r"/>
      <c:layout>
        <c:manualLayout>
          <c:xMode val="edge"/>
          <c:yMode val="edge"/>
          <c:x val="0.229649273522977"/>
          <c:y val="0.222517092564072"/>
          <c:w val="0.400311029636607"/>
          <c:h val="0.121776426004549"/>
        </c:manualLayout>
      </c:layout>
      <c:overlay val="1"/>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2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0.46884</cdr:x>
      <cdr:y>0.41294</cdr:y>
    </cdr:from>
    <cdr:to>
      <cdr:x>0.68211</cdr:x>
      <cdr:y>0.48721</cdr:y>
    </cdr:to>
    <cdr:sp macro="" textlink="">
      <cdr:nvSpPr>
        <cdr:cNvPr id="2" name="TextBox 1"/>
        <cdr:cNvSpPr txBox="1"/>
      </cdr:nvSpPr>
      <cdr:spPr>
        <a:xfrm xmlns:a="http://schemas.openxmlformats.org/drawingml/2006/main">
          <a:off x="3057252" y="3067831"/>
          <a:ext cx="1390742" cy="5518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300" dirty="0" smtClean="0"/>
            <a:t>****</a:t>
          </a:r>
          <a:endParaRPr lang="en-US" sz="23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EA9E2-84A3-453F-84E5-9CE3B8470B0B}" type="datetimeFigureOut">
              <a:rPr lang="en-US" smtClean="0"/>
              <a:t>8/1/18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32B0C-B368-49F2-A48D-765B147D7B12}" type="slidenum">
              <a:rPr lang="en-US" smtClean="0"/>
              <a:t>‹#›</a:t>
            </a:fld>
            <a:endParaRPr lang="en-US"/>
          </a:p>
        </p:txBody>
      </p:sp>
    </p:spTree>
    <p:extLst>
      <p:ext uri="{BB962C8B-B14F-4D97-AF65-F5344CB8AC3E}">
        <p14:creationId xmlns:p14="http://schemas.microsoft.com/office/powerpoint/2010/main" val="3107673708"/>
      </p:ext>
    </p:extLst>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C32B0C-B368-49F2-A48D-765B147D7B12}" type="slidenum">
              <a:rPr lang="en-US" smtClean="0"/>
              <a:t>1</a:t>
            </a:fld>
            <a:endParaRPr lang="en-US"/>
          </a:p>
        </p:txBody>
      </p:sp>
    </p:spTree>
    <p:extLst>
      <p:ext uri="{BB962C8B-B14F-4D97-AF65-F5344CB8AC3E}">
        <p14:creationId xmlns:p14="http://schemas.microsoft.com/office/powerpoint/2010/main" val="381345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1"/>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642" indent="0" algn="ctr">
              <a:buNone/>
              <a:defRPr sz="9600"/>
            </a:lvl2pPr>
            <a:lvl3pPr marL="4389285" indent="0" algn="ctr">
              <a:buNone/>
              <a:defRPr sz="8640"/>
            </a:lvl3pPr>
            <a:lvl4pPr marL="6583927" indent="0" algn="ctr">
              <a:buNone/>
              <a:defRPr sz="7680"/>
            </a:lvl4pPr>
            <a:lvl5pPr marL="8778569" indent="0" algn="ctr">
              <a:buNone/>
              <a:defRPr sz="7680"/>
            </a:lvl5pPr>
            <a:lvl6pPr marL="10973211" indent="0" algn="ctr">
              <a:buNone/>
              <a:defRPr sz="7680"/>
            </a:lvl6pPr>
            <a:lvl7pPr marL="13167854" indent="0" algn="ctr">
              <a:buNone/>
              <a:defRPr sz="7680"/>
            </a:lvl7pPr>
            <a:lvl8pPr marL="15362496" indent="0" algn="ctr">
              <a:buNone/>
              <a:defRPr sz="7680"/>
            </a:lvl8pPr>
            <a:lvl9pPr marL="17557138"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9936FD-E3A9-40A1-8CAA-3042E23D1652}" type="datetimeFigureOut">
              <a:rPr lang="en-US" smtClean="0"/>
              <a:t>8/1/18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A98C9-1164-423C-AB51-E5E5A0607E07}" type="slidenum">
              <a:rPr lang="en-US" smtClean="0"/>
              <a:t>‹#›</a:t>
            </a:fld>
            <a:endParaRPr lang="en-US"/>
          </a:p>
        </p:txBody>
      </p:sp>
    </p:spTree>
    <p:extLst>
      <p:ext uri="{BB962C8B-B14F-4D97-AF65-F5344CB8AC3E}">
        <p14:creationId xmlns:p14="http://schemas.microsoft.com/office/powerpoint/2010/main" val="278591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936FD-E3A9-40A1-8CAA-3042E23D1652}" type="datetimeFigureOut">
              <a:rPr lang="en-US" smtClean="0"/>
              <a:t>8/1/18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A98C9-1164-423C-AB51-E5E5A0607E07}" type="slidenum">
              <a:rPr lang="en-US" smtClean="0"/>
              <a:t>‹#›</a:t>
            </a:fld>
            <a:endParaRPr lang="en-US"/>
          </a:p>
        </p:txBody>
      </p:sp>
    </p:spTree>
    <p:extLst>
      <p:ext uri="{BB962C8B-B14F-4D97-AF65-F5344CB8AC3E}">
        <p14:creationId xmlns:p14="http://schemas.microsoft.com/office/powerpoint/2010/main" val="394256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4"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4"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936FD-E3A9-40A1-8CAA-3042E23D1652}" type="datetimeFigureOut">
              <a:rPr lang="en-US" smtClean="0"/>
              <a:t>8/1/18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A98C9-1164-423C-AB51-E5E5A0607E07}" type="slidenum">
              <a:rPr lang="en-US" smtClean="0"/>
              <a:t>‹#›</a:t>
            </a:fld>
            <a:endParaRPr lang="en-US"/>
          </a:p>
        </p:txBody>
      </p:sp>
    </p:spTree>
    <p:extLst>
      <p:ext uri="{BB962C8B-B14F-4D97-AF65-F5344CB8AC3E}">
        <p14:creationId xmlns:p14="http://schemas.microsoft.com/office/powerpoint/2010/main" val="212827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936FD-E3A9-40A1-8CAA-3042E23D1652}" type="datetimeFigureOut">
              <a:rPr lang="en-US" smtClean="0"/>
              <a:t>8/1/18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A98C9-1164-423C-AB51-E5E5A0607E07}" type="slidenum">
              <a:rPr lang="en-US" smtClean="0"/>
              <a:t>‹#›</a:t>
            </a:fld>
            <a:endParaRPr lang="en-US"/>
          </a:p>
        </p:txBody>
      </p:sp>
    </p:spTree>
    <p:extLst>
      <p:ext uri="{BB962C8B-B14F-4D97-AF65-F5344CB8AC3E}">
        <p14:creationId xmlns:p14="http://schemas.microsoft.com/office/powerpoint/2010/main" val="370220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1"/>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642" indent="0">
              <a:buNone/>
              <a:defRPr sz="9600">
                <a:solidFill>
                  <a:schemeClr val="tx1">
                    <a:tint val="75000"/>
                  </a:schemeClr>
                </a:solidFill>
              </a:defRPr>
            </a:lvl2pPr>
            <a:lvl3pPr marL="4389285" indent="0">
              <a:buNone/>
              <a:defRPr sz="8640">
                <a:solidFill>
                  <a:schemeClr val="tx1">
                    <a:tint val="75000"/>
                  </a:schemeClr>
                </a:solidFill>
              </a:defRPr>
            </a:lvl3pPr>
            <a:lvl4pPr marL="6583927" indent="0">
              <a:buNone/>
              <a:defRPr sz="7680">
                <a:solidFill>
                  <a:schemeClr val="tx1">
                    <a:tint val="75000"/>
                  </a:schemeClr>
                </a:solidFill>
              </a:defRPr>
            </a:lvl4pPr>
            <a:lvl5pPr marL="8778569" indent="0">
              <a:buNone/>
              <a:defRPr sz="7680">
                <a:solidFill>
                  <a:schemeClr val="tx1">
                    <a:tint val="75000"/>
                  </a:schemeClr>
                </a:solidFill>
              </a:defRPr>
            </a:lvl5pPr>
            <a:lvl6pPr marL="10973211" indent="0">
              <a:buNone/>
              <a:defRPr sz="7680">
                <a:solidFill>
                  <a:schemeClr val="tx1">
                    <a:tint val="75000"/>
                  </a:schemeClr>
                </a:solidFill>
              </a:defRPr>
            </a:lvl6pPr>
            <a:lvl7pPr marL="13167854" indent="0">
              <a:buNone/>
              <a:defRPr sz="7680">
                <a:solidFill>
                  <a:schemeClr val="tx1">
                    <a:tint val="75000"/>
                  </a:schemeClr>
                </a:solidFill>
              </a:defRPr>
            </a:lvl7pPr>
            <a:lvl8pPr marL="15362496" indent="0">
              <a:buNone/>
              <a:defRPr sz="7680">
                <a:solidFill>
                  <a:schemeClr val="tx1">
                    <a:tint val="75000"/>
                  </a:schemeClr>
                </a:solidFill>
              </a:defRPr>
            </a:lvl8pPr>
            <a:lvl9pPr marL="17557138"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936FD-E3A9-40A1-8CAA-3042E23D1652}" type="datetimeFigureOut">
              <a:rPr lang="en-US" smtClean="0"/>
              <a:t>8/1/18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A98C9-1164-423C-AB51-E5E5A0607E07}" type="slidenum">
              <a:rPr lang="en-US" smtClean="0"/>
              <a:t>‹#›</a:t>
            </a:fld>
            <a:endParaRPr lang="en-US"/>
          </a:p>
        </p:txBody>
      </p:sp>
    </p:spTree>
    <p:extLst>
      <p:ext uri="{BB962C8B-B14F-4D97-AF65-F5344CB8AC3E}">
        <p14:creationId xmlns:p14="http://schemas.microsoft.com/office/powerpoint/2010/main" val="149557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936FD-E3A9-40A1-8CAA-3042E23D1652}" type="datetimeFigureOut">
              <a:rPr lang="en-US" smtClean="0"/>
              <a:t>8/1/18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A98C9-1164-423C-AB51-E5E5A0607E07}" type="slidenum">
              <a:rPr lang="en-US" smtClean="0"/>
              <a:t>‹#›</a:t>
            </a:fld>
            <a:endParaRPr lang="en-US"/>
          </a:p>
        </p:txBody>
      </p:sp>
    </p:spTree>
    <p:extLst>
      <p:ext uri="{BB962C8B-B14F-4D97-AF65-F5344CB8AC3E}">
        <p14:creationId xmlns:p14="http://schemas.microsoft.com/office/powerpoint/2010/main" val="377150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642" indent="0">
              <a:buNone/>
              <a:defRPr sz="9600" b="1"/>
            </a:lvl2pPr>
            <a:lvl3pPr marL="4389285" indent="0">
              <a:buNone/>
              <a:defRPr sz="8640" b="1"/>
            </a:lvl3pPr>
            <a:lvl4pPr marL="6583927" indent="0">
              <a:buNone/>
              <a:defRPr sz="7680" b="1"/>
            </a:lvl4pPr>
            <a:lvl5pPr marL="8778569" indent="0">
              <a:buNone/>
              <a:defRPr sz="7680" b="1"/>
            </a:lvl5pPr>
            <a:lvl6pPr marL="10973211" indent="0">
              <a:buNone/>
              <a:defRPr sz="7680" b="1"/>
            </a:lvl6pPr>
            <a:lvl7pPr marL="13167854" indent="0">
              <a:buNone/>
              <a:defRPr sz="7680" b="1"/>
            </a:lvl7pPr>
            <a:lvl8pPr marL="15362496" indent="0">
              <a:buNone/>
              <a:defRPr sz="7680" b="1"/>
            </a:lvl8pPr>
            <a:lvl9pPr marL="17557138"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642" indent="0">
              <a:buNone/>
              <a:defRPr sz="9600" b="1"/>
            </a:lvl2pPr>
            <a:lvl3pPr marL="4389285" indent="0">
              <a:buNone/>
              <a:defRPr sz="8640" b="1"/>
            </a:lvl3pPr>
            <a:lvl4pPr marL="6583927" indent="0">
              <a:buNone/>
              <a:defRPr sz="7680" b="1"/>
            </a:lvl4pPr>
            <a:lvl5pPr marL="8778569" indent="0">
              <a:buNone/>
              <a:defRPr sz="7680" b="1"/>
            </a:lvl5pPr>
            <a:lvl6pPr marL="10973211" indent="0">
              <a:buNone/>
              <a:defRPr sz="7680" b="1"/>
            </a:lvl6pPr>
            <a:lvl7pPr marL="13167854" indent="0">
              <a:buNone/>
              <a:defRPr sz="7680" b="1"/>
            </a:lvl7pPr>
            <a:lvl8pPr marL="15362496" indent="0">
              <a:buNone/>
              <a:defRPr sz="7680" b="1"/>
            </a:lvl8pPr>
            <a:lvl9pPr marL="17557138"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936FD-E3A9-40A1-8CAA-3042E23D1652}" type="datetimeFigureOut">
              <a:rPr lang="en-US" smtClean="0"/>
              <a:t>8/1/18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A98C9-1164-423C-AB51-E5E5A0607E07}" type="slidenum">
              <a:rPr lang="en-US" smtClean="0"/>
              <a:t>‹#›</a:t>
            </a:fld>
            <a:endParaRPr lang="en-US"/>
          </a:p>
        </p:txBody>
      </p:sp>
    </p:spTree>
    <p:extLst>
      <p:ext uri="{BB962C8B-B14F-4D97-AF65-F5344CB8AC3E}">
        <p14:creationId xmlns:p14="http://schemas.microsoft.com/office/powerpoint/2010/main" val="200996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936FD-E3A9-40A1-8CAA-3042E23D1652}" type="datetimeFigureOut">
              <a:rPr lang="en-US" smtClean="0"/>
              <a:t>8/1/18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A98C9-1164-423C-AB51-E5E5A0607E07}" type="slidenum">
              <a:rPr lang="en-US" smtClean="0"/>
              <a:t>‹#›</a:t>
            </a:fld>
            <a:endParaRPr lang="en-US"/>
          </a:p>
        </p:txBody>
      </p:sp>
    </p:spTree>
    <p:extLst>
      <p:ext uri="{BB962C8B-B14F-4D97-AF65-F5344CB8AC3E}">
        <p14:creationId xmlns:p14="http://schemas.microsoft.com/office/powerpoint/2010/main" val="131500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936FD-E3A9-40A1-8CAA-3042E23D1652}" type="datetimeFigureOut">
              <a:rPr lang="en-US" smtClean="0"/>
              <a:t>8/1/18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A98C9-1164-423C-AB51-E5E5A0607E07}" type="slidenum">
              <a:rPr lang="en-US" smtClean="0"/>
              <a:t>‹#›</a:t>
            </a:fld>
            <a:endParaRPr lang="en-US"/>
          </a:p>
        </p:txBody>
      </p:sp>
    </p:spTree>
    <p:extLst>
      <p:ext uri="{BB962C8B-B14F-4D97-AF65-F5344CB8AC3E}">
        <p14:creationId xmlns:p14="http://schemas.microsoft.com/office/powerpoint/2010/main" val="125218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4" cy="7680960"/>
          </a:xfrm>
        </p:spPr>
        <p:txBody>
          <a:bodyPr anchor="b"/>
          <a:lstStyle>
            <a:lvl1pPr>
              <a:defRPr sz="15361"/>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1"/>
            </a:lvl1pPr>
            <a:lvl2pPr>
              <a:defRPr sz="13441"/>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8" y="9875520"/>
            <a:ext cx="14156054" cy="18295622"/>
          </a:xfrm>
        </p:spPr>
        <p:txBody>
          <a:bodyPr/>
          <a:lstStyle>
            <a:lvl1pPr marL="0" indent="0">
              <a:buNone/>
              <a:defRPr sz="7680"/>
            </a:lvl1pPr>
            <a:lvl2pPr marL="2194642" indent="0">
              <a:buNone/>
              <a:defRPr sz="6720"/>
            </a:lvl2pPr>
            <a:lvl3pPr marL="4389285" indent="0">
              <a:buNone/>
              <a:defRPr sz="5760"/>
            </a:lvl3pPr>
            <a:lvl4pPr marL="6583927" indent="0">
              <a:buNone/>
              <a:defRPr sz="4800"/>
            </a:lvl4pPr>
            <a:lvl5pPr marL="8778569" indent="0">
              <a:buNone/>
              <a:defRPr sz="4800"/>
            </a:lvl5pPr>
            <a:lvl6pPr marL="10973211" indent="0">
              <a:buNone/>
              <a:defRPr sz="4800"/>
            </a:lvl6pPr>
            <a:lvl7pPr marL="13167854" indent="0">
              <a:buNone/>
              <a:defRPr sz="4800"/>
            </a:lvl7pPr>
            <a:lvl8pPr marL="15362496" indent="0">
              <a:buNone/>
              <a:defRPr sz="4800"/>
            </a:lvl8pPr>
            <a:lvl9pPr marL="17557138"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936FD-E3A9-40A1-8CAA-3042E23D1652}" type="datetimeFigureOut">
              <a:rPr lang="en-US" smtClean="0"/>
              <a:t>8/1/18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A98C9-1164-423C-AB51-E5E5A0607E07}" type="slidenum">
              <a:rPr lang="en-US" smtClean="0"/>
              <a:t>‹#›</a:t>
            </a:fld>
            <a:endParaRPr lang="en-US"/>
          </a:p>
        </p:txBody>
      </p:sp>
    </p:spTree>
    <p:extLst>
      <p:ext uri="{BB962C8B-B14F-4D97-AF65-F5344CB8AC3E}">
        <p14:creationId xmlns:p14="http://schemas.microsoft.com/office/powerpoint/2010/main" val="70480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4" cy="7680960"/>
          </a:xfrm>
        </p:spPr>
        <p:txBody>
          <a:bodyPr anchor="b"/>
          <a:lstStyle>
            <a:lvl1pPr>
              <a:defRPr sz="1536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1"/>
            </a:lvl1pPr>
            <a:lvl2pPr marL="2194642" indent="0">
              <a:buNone/>
              <a:defRPr sz="13441"/>
            </a:lvl2pPr>
            <a:lvl3pPr marL="4389285" indent="0">
              <a:buNone/>
              <a:defRPr sz="11520"/>
            </a:lvl3pPr>
            <a:lvl4pPr marL="6583927" indent="0">
              <a:buNone/>
              <a:defRPr sz="9600"/>
            </a:lvl4pPr>
            <a:lvl5pPr marL="8778569" indent="0">
              <a:buNone/>
              <a:defRPr sz="9600"/>
            </a:lvl5pPr>
            <a:lvl6pPr marL="10973211" indent="0">
              <a:buNone/>
              <a:defRPr sz="9600"/>
            </a:lvl6pPr>
            <a:lvl7pPr marL="13167854" indent="0">
              <a:buNone/>
              <a:defRPr sz="9600"/>
            </a:lvl7pPr>
            <a:lvl8pPr marL="15362496" indent="0">
              <a:buNone/>
              <a:defRPr sz="9600"/>
            </a:lvl8pPr>
            <a:lvl9pPr marL="17557138"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8" y="9875520"/>
            <a:ext cx="14156054" cy="18295622"/>
          </a:xfrm>
        </p:spPr>
        <p:txBody>
          <a:bodyPr/>
          <a:lstStyle>
            <a:lvl1pPr marL="0" indent="0">
              <a:buNone/>
              <a:defRPr sz="7680"/>
            </a:lvl1pPr>
            <a:lvl2pPr marL="2194642" indent="0">
              <a:buNone/>
              <a:defRPr sz="6720"/>
            </a:lvl2pPr>
            <a:lvl3pPr marL="4389285" indent="0">
              <a:buNone/>
              <a:defRPr sz="5760"/>
            </a:lvl3pPr>
            <a:lvl4pPr marL="6583927" indent="0">
              <a:buNone/>
              <a:defRPr sz="4800"/>
            </a:lvl4pPr>
            <a:lvl5pPr marL="8778569" indent="0">
              <a:buNone/>
              <a:defRPr sz="4800"/>
            </a:lvl5pPr>
            <a:lvl6pPr marL="10973211" indent="0">
              <a:buNone/>
              <a:defRPr sz="4800"/>
            </a:lvl6pPr>
            <a:lvl7pPr marL="13167854" indent="0">
              <a:buNone/>
              <a:defRPr sz="4800"/>
            </a:lvl7pPr>
            <a:lvl8pPr marL="15362496" indent="0">
              <a:buNone/>
              <a:defRPr sz="4800"/>
            </a:lvl8pPr>
            <a:lvl9pPr marL="17557138"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936FD-E3A9-40A1-8CAA-3042E23D1652}" type="datetimeFigureOut">
              <a:rPr lang="en-US" smtClean="0"/>
              <a:t>8/1/18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A98C9-1164-423C-AB51-E5E5A0607E07}" type="slidenum">
              <a:rPr lang="en-US" smtClean="0"/>
              <a:t>‹#›</a:t>
            </a:fld>
            <a:endParaRPr lang="en-US"/>
          </a:p>
        </p:txBody>
      </p:sp>
    </p:spTree>
    <p:extLst>
      <p:ext uri="{BB962C8B-B14F-4D97-AF65-F5344CB8AC3E}">
        <p14:creationId xmlns:p14="http://schemas.microsoft.com/office/powerpoint/2010/main" val="3087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59936FD-E3A9-40A1-8CAA-3042E23D1652}" type="datetimeFigureOut">
              <a:rPr lang="en-US" smtClean="0"/>
              <a:t>8/1/18</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9D0A98C9-1164-423C-AB51-E5E5A0607E07}" type="slidenum">
              <a:rPr lang="en-US" smtClean="0"/>
              <a:t>‹#›</a:t>
            </a:fld>
            <a:endParaRPr lang="en-US"/>
          </a:p>
        </p:txBody>
      </p:sp>
    </p:spTree>
    <p:extLst>
      <p:ext uri="{BB962C8B-B14F-4D97-AF65-F5344CB8AC3E}">
        <p14:creationId xmlns:p14="http://schemas.microsoft.com/office/powerpoint/2010/main" val="3244581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285" rtl="0" eaLnBrk="1" latinLnBrk="0" hangingPunct="1">
        <a:lnSpc>
          <a:spcPct val="90000"/>
        </a:lnSpc>
        <a:spcBef>
          <a:spcPct val="0"/>
        </a:spcBef>
        <a:buNone/>
        <a:defRPr sz="21121" kern="1200">
          <a:solidFill>
            <a:schemeClr val="tx1"/>
          </a:solidFill>
          <a:latin typeface="+mj-lt"/>
          <a:ea typeface="+mj-ea"/>
          <a:cs typeface="+mj-cs"/>
        </a:defRPr>
      </a:lvl1pPr>
    </p:titleStyle>
    <p:bodyStyle>
      <a:lvl1pPr marL="1097321" indent="-1097321" algn="l" defTabSz="4389285" rtl="0" eaLnBrk="1" latinLnBrk="0" hangingPunct="1">
        <a:lnSpc>
          <a:spcPct val="90000"/>
        </a:lnSpc>
        <a:spcBef>
          <a:spcPts val="4800"/>
        </a:spcBef>
        <a:buFont typeface="Arial" panose="020B0604020202020204" pitchFamily="34" charset="0"/>
        <a:buChar char="•"/>
        <a:defRPr sz="13441" kern="1200">
          <a:solidFill>
            <a:schemeClr val="tx1"/>
          </a:solidFill>
          <a:latin typeface="+mn-lt"/>
          <a:ea typeface="+mn-ea"/>
          <a:cs typeface="+mn-cs"/>
        </a:defRPr>
      </a:lvl1pPr>
      <a:lvl2pPr marL="3291963" indent="-1097321" algn="l" defTabSz="4389285"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606" indent="-1097321" algn="l" defTabSz="4389285"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1248" indent="-1097321" algn="l" defTabSz="438928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890" indent="-1097321" algn="l" defTabSz="438928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533" indent="-1097321" algn="l" defTabSz="438928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5175" indent="-1097321" algn="l" defTabSz="438928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817" indent="-1097321" algn="l" defTabSz="438928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4460" indent="-1097321" algn="l" defTabSz="4389285"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285" rtl="0" eaLnBrk="1" latinLnBrk="0" hangingPunct="1">
        <a:defRPr sz="8640" kern="1200">
          <a:solidFill>
            <a:schemeClr val="tx1"/>
          </a:solidFill>
          <a:latin typeface="+mn-lt"/>
          <a:ea typeface="+mn-ea"/>
          <a:cs typeface="+mn-cs"/>
        </a:defRPr>
      </a:lvl1pPr>
      <a:lvl2pPr marL="2194642" algn="l" defTabSz="4389285" rtl="0" eaLnBrk="1" latinLnBrk="0" hangingPunct="1">
        <a:defRPr sz="8640" kern="1200">
          <a:solidFill>
            <a:schemeClr val="tx1"/>
          </a:solidFill>
          <a:latin typeface="+mn-lt"/>
          <a:ea typeface="+mn-ea"/>
          <a:cs typeface="+mn-cs"/>
        </a:defRPr>
      </a:lvl2pPr>
      <a:lvl3pPr marL="4389285" algn="l" defTabSz="4389285" rtl="0" eaLnBrk="1" latinLnBrk="0" hangingPunct="1">
        <a:defRPr sz="8640" kern="1200">
          <a:solidFill>
            <a:schemeClr val="tx1"/>
          </a:solidFill>
          <a:latin typeface="+mn-lt"/>
          <a:ea typeface="+mn-ea"/>
          <a:cs typeface="+mn-cs"/>
        </a:defRPr>
      </a:lvl3pPr>
      <a:lvl4pPr marL="6583927" algn="l" defTabSz="4389285" rtl="0" eaLnBrk="1" latinLnBrk="0" hangingPunct="1">
        <a:defRPr sz="8640" kern="1200">
          <a:solidFill>
            <a:schemeClr val="tx1"/>
          </a:solidFill>
          <a:latin typeface="+mn-lt"/>
          <a:ea typeface="+mn-ea"/>
          <a:cs typeface="+mn-cs"/>
        </a:defRPr>
      </a:lvl4pPr>
      <a:lvl5pPr marL="8778569" algn="l" defTabSz="4389285" rtl="0" eaLnBrk="1" latinLnBrk="0" hangingPunct="1">
        <a:defRPr sz="8640" kern="1200">
          <a:solidFill>
            <a:schemeClr val="tx1"/>
          </a:solidFill>
          <a:latin typeface="+mn-lt"/>
          <a:ea typeface="+mn-ea"/>
          <a:cs typeface="+mn-cs"/>
        </a:defRPr>
      </a:lvl5pPr>
      <a:lvl6pPr marL="10973211" algn="l" defTabSz="4389285" rtl="0" eaLnBrk="1" latinLnBrk="0" hangingPunct="1">
        <a:defRPr sz="8640" kern="1200">
          <a:solidFill>
            <a:schemeClr val="tx1"/>
          </a:solidFill>
          <a:latin typeface="+mn-lt"/>
          <a:ea typeface="+mn-ea"/>
          <a:cs typeface="+mn-cs"/>
        </a:defRPr>
      </a:lvl6pPr>
      <a:lvl7pPr marL="13167854" algn="l" defTabSz="4389285" rtl="0" eaLnBrk="1" latinLnBrk="0" hangingPunct="1">
        <a:defRPr sz="8640" kern="1200">
          <a:solidFill>
            <a:schemeClr val="tx1"/>
          </a:solidFill>
          <a:latin typeface="+mn-lt"/>
          <a:ea typeface="+mn-ea"/>
          <a:cs typeface="+mn-cs"/>
        </a:defRPr>
      </a:lvl7pPr>
      <a:lvl8pPr marL="15362496" algn="l" defTabSz="4389285" rtl="0" eaLnBrk="1" latinLnBrk="0" hangingPunct="1">
        <a:defRPr sz="8640" kern="1200">
          <a:solidFill>
            <a:schemeClr val="tx1"/>
          </a:solidFill>
          <a:latin typeface="+mn-lt"/>
          <a:ea typeface="+mn-ea"/>
          <a:cs typeface="+mn-cs"/>
        </a:defRPr>
      </a:lvl8pPr>
      <a:lvl9pPr marL="17557138" algn="l" defTabSz="4389285"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chart" Target="../charts/chart2.xml"/><Relationship Id="rId12" Type="http://schemas.openxmlformats.org/officeDocument/2006/relationships/image" Target="../media/image7.JPG"/><Relationship Id="rId13" Type="http://schemas.openxmlformats.org/officeDocument/2006/relationships/image" Target="../media/image8.JPG"/><Relationship Id="rId14" Type="http://schemas.openxmlformats.org/officeDocument/2006/relationships/image" Target="../media/image9.JPG"/><Relationship Id="rId15" Type="http://schemas.openxmlformats.org/officeDocument/2006/relationships/image" Target="../media/image10.JPG"/><Relationship Id="rId16" Type="http://schemas.openxmlformats.org/officeDocument/2006/relationships/image" Target="../media/image11.emf"/><Relationship Id="rId17" Type="http://schemas.openxmlformats.org/officeDocument/2006/relationships/image" Target="../media/image12.emf"/><Relationship Id="rId18" Type="http://schemas.openxmlformats.org/officeDocument/2006/relationships/image" Target="../media/image13.tif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NULL"/><Relationship Id="rId4" Type="http://schemas.openxmlformats.org/officeDocument/2006/relationships/image" Target="../media/image1.tiff"/><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png"/><Relationship Id="rId8" Type="http://schemas.openxmlformats.org/officeDocument/2006/relationships/image" Target="../media/image5.jpg"/><Relationship Id="rId9" Type="http://schemas.openxmlformats.org/officeDocument/2006/relationships/image" Target="../media/image6.png"/><Relationship Id="rId10"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lvin.edu/contentAsset/image/04e18e5b-fa41-4d10-a3a4-2bf5c18eefd3/bannerImage/filter/Resize,Jpeg/resize_w/720/jpeg_q/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6593" y="5927257"/>
            <a:ext cx="3612260" cy="2031896"/>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665728" y="5033778"/>
            <a:ext cx="42550080" cy="27343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53284" y="5582103"/>
            <a:ext cx="13212000" cy="26276968"/>
          </a:xfrm>
          <a:prstGeom prst="rect">
            <a:avLst/>
          </a:prstGeom>
          <a:solidFill>
            <a:srgbClr val="FFFFFF"/>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rgbClr val="C00000"/>
              </a:solidFill>
            </a:endParaRPr>
          </a:p>
        </p:txBody>
      </p:sp>
      <p:sp>
        <p:nvSpPr>
          <p:cNvPr id="5" name="Rectangle 4"/>
          <p:cNvSpPr/>
          <p:nvPr/>
        </p:nvSpPr>
        <p:spPr>
          <a:xfrm>
            <a:off x="670560" y="548640"/>
            <a:ext cx="42550080" cy="31760160"/>
          </a:xfrm>
          <a:prstGeom prst="rect">
            <a:avLst/>
          </a:prstGeom>
          <a:noFill/>
          <a:ln w="76200">
            <a:solidFill>
              <a:srgbClr val="C0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670560" y="4984135"/>
            <a:ext cx="4255008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72069" y="2784837"/>
            <a:ext cx="34794331" cy="2277547"/>
          </a:xfrm>
          <a:prstGeom prst="rect">
            <a:avLst/>
          </a:prstGeom>
          <a:noFill/>
        </p:spPr>
        <p:txBody>
          <a:bodyPr wrap="square" rtlCol="0">
            <a:spAutoFit/>
          </a:bodyPr>
          <a:lstStyle/>
          <a:p>
            <a:r>
              <a:rPr lang="en-US" sz="5400" b="1" dirty="0" smtClean="0"/>
              <a:t>Sophia Lee</a:t>
            </a:r>
            <a:r>
              <a:rPr lang="en-US" sz="5400" b="1" baseline="30000" dirty="0" smtClean="0"/>
              <a:t>1</a:t>
            </a:r>
            <a:r>
              <a:rPr lang="en-US" sz="5400" dirty="0" smtClean="0"/>
              <a:t>, </a:t>
            </a:r>
            <a:r>
              <a:rPr lang="en-US" sz="5400" dirty="0" err="1" smtClean="0"/>
              <a:t>Kundi</a:t>
            </a:r>
            <a:r>
              <a:rPr lang="en-US" sz="5400" dirty="0" smtClean="0"/>
              <a:t> Yang</a:t>
            </a:r>
            <a:r>
              <a:rPr lang="en-US" sz="5400" baseline="30000" dirty="0" smtClean="0"/>
              <a:t>2</a:t>
            </a:r>
            <a:r>
              <a:rPr lang="en-US" sz="5400" dirty="0" smtClean="0"/>
              <a:t>, </a:t>
            </a:r>
            <a:r>
              <a:rPr lang="en-US" sz="5400" dirty="0"/>
              <a:t>and </a:t>
            </a:r>
            <a:r>
              <a:rPr lang="en-US" sz="5400" dirty="0" err="1" smtClean="0"/>
              <a:t>Jiangjiang</a:t>
            </a:r>
            <a:r>
              <a:rPr lang="en-US" sz="5400" dirty="0" smtClean="0"/>
              <a:t> (Chris) Zhu</a:t>
            </a:r>
            <a:r>
              <a:rPr lang="en-US" sz="5400" baseline="30000" dirty="0" smtClean="0"/>
              <a:t>2</a:t>
            </a:r>
            <a:endParaRPr lang="en-US" sz="5400" baseline="30000" dirty="0">
              <a:solidFill>
                <a:srgbClr val="FF0000"/>
              </a:solidFill>
            </a:endParaRPr>
          </a:p>
          <a:p>
            <a:r>
              <a:rPr lang="en-US" sz="4400" baseline="30000" dirty="0" smtClean="0"/>
              <a:t>1</a:t>
            </a:r>
            <a:r>
              <a:rPr lang="en-US" sz="4400" dirty="0" smtClean="0"/>
              <a:t>Department of Chemistry and Biochemistry, Calvin College, Grand Rapids, Michigan 49546 and </a:t>
            </a:r>
            <a:r>
              <a:rPr lang="en-US" sz="4400" baseline="30000" dirty="0" smtClean="0"/>
              <a:t>2</a:t>
            </a:r>
            <a:r>
              <a:rPr lang="en-US" sz="4400" dirty="0" smtClean="0"/>
              <a:t>Department </a:t>
            </a:r>
            <a:r>
              <a:rPr lang="en-US" sz="4400" dirty="0"/>
              <a:t>of Chemistry and Biochemistry, Miami University, Oxford, Ohio 45056</a:t>
            </a:r>
          </a:p>
        </p:txBody>
      </p:sp>
      <p:sp>
        <p:nvSpPr>
          <p:cNvPr id="57" name="Rectangle 56"/>
          <p:cNvSpPr/>
          <p:nvPr/>
        </p:nvSpPr>
        <p:spPr>
          <a:xfrm>
            <a:off x="26793358" y="5557177"/>
            <a:ext cx="15586241" cy="26276968"/>
          </a:xfrm>
          <a:prstGeom prst="rect">
            <a:avLst/>
          </a:prstGeom>
          <a:solidFill>
            <a:srgbClr val="FFFFFF"/>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rgbClr val="C00000"/>
              </a:solidFill>
            </a:endParaRPr>
          </a:p>
        </p:txBody>
      </p:sp>
      <p:sp>
        <p:nvSpPr>
          <p:cNvPr id="79" name="TextBox 78"/>
          <p:cNvSpPr txBox="1"/>
          <p:nvPr/>
        </p:nvSpPr>
        <p:spPr>
          <a:xfrm>
            <a:off x="1518302" y="27395906"/>
            <a:ext cx="13216431" cy="1107996"/>
          </a:xfrm>
          <a:prstGeom prst="rect">
            <a:avLst/>
          </a:prstGeom>
          <a:noFill/>
        </p:spPr>
        <p:txBody>
          <a:bodyPr wrap="square" rtlCol="0">
            <a:spAutoFit/>
          </a:bodyPr>
          <a:lstStyle/>
          <a:p>
            <a:pPr algn="ctr"/>
            <a:r>
              <a:rPr lang="en-US" sz="6600" dirty="0" smtClean="0">
                <a:solidFill>
                  <a:srgbClr val="C00000"/>
                </a:solidFill>
              </a:rPr>
              <a:t>GOALS</a:t>
            </a:r>
            <a:endParaRPr lang="en-US" sz="7200" dirty="0">
              <a:solidFill>
                <a:srgbClr val="C00000"/>
              </a:solidFill>
            </a:endParaRPr>
          </a:p>
        </p:txBody>
      </p:sp>
      <p:cxnSp>
        <p:nvCxnSpPr>
          <p:cNvPr id="174" name="Straight Arrow Connector 173"/>
          <p:cNvCxnSpPr/>
          <p:nvPr/>
        </p:nvCxnSpPr>
        <p:spPr bwMode="auto">
          <a:xfrm flipH="1">
            <a:off x="25893163" y="25615901"/>
            <a:ext cx="255587" cy="217488"/>
          </a:xfrm>
          <a:prstGeom prst="straightConnector1">
            <a:avLst/>
          </a:prstGeom>
          <a:ln w="38100">
            <a:no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bwMode="auto">
          <a:xfrm>
            <a:off x="22991212" y="25158701"/>
            <a:ext cx="344487" cy="152400"/>
          </a:xfrm>
          <a:prstGeom prst="straightConnector1">
            <a:avLst/>
          </a:prstGeom>
          <a:ln w="38100">
            <a:no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bwMode="auto">
          <a:xfrm>
            <a:off x="23545247" y="27998738"/>
            <a:ext cx="630238" cy="0"/>
          </a:xfrm>
          <a:prstGeom prst="straightConnector1">
            <a:avLst/>
          </a:prstGeom>
          <a:ln w="38100">
            <a:no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18402" y="28354983"/>
            <a:ext cx="1321643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89" name="TextBox 288"/>
          <p:cNvSpPr txBox="1"/>
          <p:nvPr/>
        </p:nvSpPr>
        <p:spPr>
          <a:xfrm>
            <a:off x="28023527" y="26210727"/>
            <a:ext cx="13378656" cy="1107996"/>
          </a:xfrm>
          <a:prstGeom prst="rect">
            <a:avLst/>
          </a:prstGeom>
          <a:noFill/>
        </p:spPr>
        <p:txBody>
          <a:bodyPr wrap="square" rtlCol="0">
            <a:spAutoFit/>
          </a:bodyPr>
          <a:lstStyle/>
          <a:p>
            <a:pPr algn="ctr"/>
            <a:r>
              <a:rPr lang="en-US" sz="6400" dirty="0">
                <a:solidFill>
                  <a:srgbClr val="C00000"/>
                </a:solidFill>
              </a:rPr>
              <a:t>CONCLUSIONS and FUTURE WORKS</a:t>
            </a:r>
          </a:p>
        </p:txBody>
      </p:sp>
      <p:sp>
        <p:nvSpPr>
          <p:cNvPr id="9" name="Rectangle 8"/>
          <p:cNvSpPr/>
          <p:nvPr/>
        </p:nvSpPr>
        <p:spPr>
          <a:xfrm>
            <a:off x="5526659" y="19671648"/>
            <a:ext cx="496055" cy="57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140380" y="5543503"/>
            <a:ext cx="11790949" cy="1107996"/>
          </a:xfrm>
          <a:prstGeom prst="rect">
            <a:avLst/>
          </a:prstGeom>
          <a:noFill/>
        </p:spPr>
        <p:txBody>
          <a:bodyPr wrap="square" rtlCol="0">
            <a:spAutoFit/>
          </a:bodyPr>
          <a:lstStyle/>
          <a:p>
            <a:pPr algn="ctr"/>
            <a:r>
              <a:rPr lang="en-US" sz="6600" dirty="0">
                <a:solidFill>
                  <a:srgbClr val="C00000"/>
                </a:solidFill>
              </a:rPr>
              <a:t>BACKGROUND</a:t>
            </a:r>
          </a:p>
        </p:txBody>
      </p:sp>
      <p:cxnSp>
        <p:nvCxnSpPr>
          <p:cNvPr id="33" name="Straight Connector 32"/>
          <p:cNvCxnSpPr/>
          <p:nvPr/>
        </p:nvCxnSpPr>
        <p:spPr>
          <a:xfrm>
            <a:off x="1391926" y="6459563"/>
            <a:ext cx="1321643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bwMode="auto">
          <a:xfrm>
            <a:off x="17173246" y="17048504"/>
            <a:ext cx="9240837" cy="70807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C00000"/>
              </a:solidFill>
            </a:endParaRPr>
          </a:p>
        </p:txBody>
      </p:sp>
      <p:sp>
        <p:nvSpPr>
          <p:cNvPr id="52" name="Rectangle 51"/>
          <p:cNvSpPr/>
          <p:nvPr/>
        </p:nvSpPr>
        <p:spPr>
          <a:xfrm>
            <a:off x="15344353" y="5563523"/>
            <a:ext cx="10804397" cy="26276968"/>
          </a:xfrm>
          <a:prstGeom prst="rect">
            <a:avLst/>
          </a:prstGeom>
          <a:solidFill>
            <a:srgbClr val="FFFFFF"/>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rgbClr val="C00000"/>
              </a:solidFill>
            </a:endParaRPr>
          </a:p>
        </p:txBody>
      </p:sp>
      <p:cxnSp>
        <p:nvCxnSpPr>
          <p:cNvPr id="237" name="Straight Connector 236"/>
          <p:cNvCxnSpPr/>
          <p:nvPr/>
        </p:nvCxnSpPr>
        <p:spPr>
          <a:xfrm>
            <a:off x="15097688" y="6477873"/>
            <a:ext cx="11196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15215784" y="20023107"/>
            <a:ext cx="11016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26827819" y="26237532"/>
            <a:ext cx="15660000" cy="38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1550487" y="27496736"/>
            <a:ext cx="1321643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86060" y="734978"/>
            <a:ext cx="35832329" cy="2308324"/>
          </a:xfrm>
          <a:prstGeom prst="rect">
            <a:avLst/>
          </a:prstGeom>
          <a:noFill/>
        </p:spPr>
        <p:txBody>
          <a:bodyPr wrap="square" rtlCol="0">
            <a:spAutoFit/>
          </a:bodyPr>
          <a:lstStyle/>
          <a:p>
            <a:r>
              <a:rPr lang="en-US" sz="7200" u="sng" cap="all" dirty="0" smtClean="0">
                <a:solidFill>
                  <a:srgbClr val="C00000"/>
                </a:solidFill>
                <a:latin typeface="Lucida Fax" panose="02060602050505020204" pitchFamily="18" charset="0"/>
              </a:rPr>
              <a:t>Investigating the effects of antibiotic perturbation on </a:t>
            </a:r>
            <a:r>
              <a:rPr lang="en-US" sz="7200" i="1" u="sng" cap="all" dirty="0" smtClean="0">
                <a:solidFill>
                  <a:srgbClr val="C00000"/>
                </a:solidFill>
                <a:latin typeface="Lucida Fax" panose="02060602050505020204" pitchFamily="18" charset="0"/>
              </a:rPr>
              <a:t>lactobacillus </a:t>
            </a:r>
            <a:r>
              <a:rPr lang="en-US" sz="7200" u="sng" cap="all" dirty="0" smtClean="0">
                <a:solidFill>
                  <a:srgbClr val="C00000"/>
                </a:solidFill>
                <a:latin typeface="Lucida Fax" panose="02060602050505020204" pitchFamily="18" charset="0"/>
              </a:rPr>
              <a:t>species metabolomics profiles</a:t>
            </a:r>
            <a:endParaRPr lang="en-US" sz="7200" u="sng" cap="all" dirty="0">
              <a:solidFill>
                <a:srgbClr val="C00000"/>
              </a:solidFill>
              <a:latin typeface="Lucida Fax" panose="02060602050505020204" pitchFamily="18" charset="0"/>
            </a:endParaRPr>
          </a:p>
        </p:txBody>
      </p:sp>
      <p:sp>
        <p:nvSpPr>
          <p:cNvPr id="21" name="TextBox 20"/>
          <p:cNvSpPr txBox="1"/>
          <p:nvPr/>
        </p:nvSpPr>
        <p:spPr>
          <a:xfrm>
            <a:off x="19158118" y="5538170"/>
            <a:ext cx="4266342" cy="1107996"/>
          </a:xfrm>
          <a:prstGeom prst="rect">
            <a:avLst/>
          </a:prstGeom>
          <a:noFill/>
        </p:spPr>
        <p:txBody>
          <a:bodyPr wrap="square" rtlCol="0">
            <a:spAutoFit/>
          </a:bodyPr>
          <a:lstStyle/>
          <a:p>
            <a:r>
              <a:rPr lang="en-US" sz="6600" dirty="0">
                <a:solidFill>
                  <a:srgbClr val="C00000"/>
                </a:solidFill>
              </a:rPr>
              <a:t>METHODS</a:t>
            </a:r>
            <a:endParaRPr lang="en-US" sz="7200" dirty="0">
              <a:solidFill>
                <a:srgbClr val="C00000"/>
              </a:solidFill>
            </a:endParaRPr>
          </a:p>
        </p:txBody>
      </p:sp>
      <p:cxnSp>
        <p:nvCxnSpPr>
          <p:cNvPr id="27" name="Straight Connector 26"/>
          <p:cNvCxnSpPr/>
          <p:nvPr/>
        </p:nvCxnSpPr>
        <p:spPr>
          <a:xfrm>
            <a:off x="15341600" y="12344400"/>
            <a:ext cx="0" cy="492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6900970" y="30083299"/>
            <a:ext cx="15857903" cy="1754326"/>
          </a:xfrm>
          <a:prstGeom prst="rect">
            <a:avLst/>
          </a:prstGeom>
          <a:noFill/>
        </p:spPr>
        <p:txBody>
          <a:bodyPr wrap="square" rtlCol="0">
            <a:spAutoFit/>
          </a:bodyPr>
          <a:lstStyle/>
          <a:p>
            <a:r>
              <a:rPr lang="en-US" sz="3600" dirty="0"/>
              <a:t>T</a:t>
            </a:r>
            <a:r>
              <a:rPr lang="en-US" sz="3600" dirty="0" smtClean="0"/>
              <a:t>his </a:t>
            </a:r>
            <a:r>
              <a:rPr lang="en-US" sz="3600" dirty="0"/>
              <a:t>work was funded by M</a:t>
            </a:r>
            <a:r>
              <a:rPr lang="en-US" sz="3600" dirty="0" smtClean="0"/>
              <a:t>iami University, specifically Dr. </a:t>
            </a:r>
            <a:r>
              <a:rPr lang="en-US" sz="3600" dirty="0" err="1" smtClean="0"/>
              <a:t>Jiangjiang</a:t>
            </a:r>
            <a:r>
              <a:rPr lang="en-US" sz="3600" dirty="0" smtClean="0"/>
              <a:t> Zhu’s and Dr. Ann E. Hagerman’s lab, </a:t>
            </a:r>
            <a:r>
              <a:rPr lang="en-US" sz="3600" dirty="0"/>
              <a:t>and the </a:t>
            </a:r>
            <a:r>
              <a:rPr lang="en-US" sz="3600" dirty="0" smtClean="0"/>
              <a:t>National </a:t>
            </a:r>
            <a:r>
              <a:rPr lang="en-US" sz="3600" dirty="0"/>
              <a:t>S</a:t>
            </a:r>
            <a:r>
              <a:rPr lang="en-US" sz="3600" dirty="0" smtClean="0"/>
              <a:t>cience </a:t>
            </a:r>
            <a:r>
              <a:rPr lang="en-US" sz="3600" dirty="0"/>
              <a:t>F</a:t>
            </a:r>
            <a:r>
              <a:rPr lang="en-US" sz="3600" dirty="0" smtClean="0"/>
              <a:t>oundation </a:t>
            </a:r>
            <a:r>
              <a:rPr lang="en-US" sz="3600" dirty="0"/>
              <a:t>R</a:t>
            </a:r>
            <a:r>
              <a:rPr lang="en-US" sz="3600" dirty="0" smtClean="0"/>
              <a:t>esearch </a:t>
            </a:r>
            <a:r>
              <a:rPr lang="en-US" sz="3600" dirty="0"/>
              <a:t>E</a:t>
            </a:r>
            <a:r>
              <a:rPr lang="en-US" sz="3600" dirty="0" smtClean="0"/>
              <a:t>xperience </a:t>
            </a:r>
            <a:r>
              <a:rPr lang="en-US" sz="3600" dirty="0"/>
              <a:t>for </a:t>
            </a:r>
            <a:r>
              <a:rPr lang="en-US" sz="3600" dirty="0" smtClean="0"/>
              <a:t>Undergraduates program (award no. NSF CHM-1460862). </a:t>
            </a:r>
          </a:p>
        </p:txBody>
      </p:sp>
      <p:sp>
        <p:nvSpPr>
          <p:cNvPr id="41" name="TextBox 40"/>
          <p:cNvSpPr txBox="1"/>
          <p:nvPr/>
        </p:nvSpPr>
        <p:spPr>
          <a:xfrm>
            <a:off x="2077022" y="28435007"/>
            <a:ext cx="12531335" cy="3247043"/>
          </a:xfrm>
          <a:prstGeom prst="rect">
            <a:avLst/>
          </a:prstGeom>
          <a:noFill/>
        </p:spPr>
        <p:txBody>
          <a:bodyPr wrap="square" rtlCol="0">
            <a:spAutoFit/>
          </a:bodyPr>
          <a:lstStyle/>
          <a:p>
            <a:pPr marL="571500" indent="-571500">
              <a:buFont typeface="Arial" charset="0"/>
              <a:buChar char="•"/>
            </a:pPr>
            <a:r>
              <a:rPr lang="en-US" sz="4100" dirty="0" smtClean="0"/>
              <a:t>Determine minimum inhibitory concentration (MIC) using ampicillin for both strains</a:t>
            </a:r>
          </a:p>
          <a:p>
            <a:pPr marL="571500" indent="-571500">
              <a:buFont typeface="Arial" charset="0"/>
              <a:buChar char="•"/>
            </a:pPr>
            <a:r>
              <a:rPr lang="en-US" sz="4100" dirty="0" smtClean="0"/>
              <a:t>Treat bacteria with half MIC</a:t>
            </a:r>
          </a:p>
          <a:p>
            <a:pPr marL="571500" indent="-571500">
              <a:buFont typeface="Arial" charset="0"/>
              <a:buChar char="•"/>
            </a:pPr>
            <a:r>
              <a:rPr lang="en-US" sz="4100" dirty="0" smtClean="0"/>
              <a:t>Extract and analyze metabolite profiles using </a:t>
            </a:r>
            <a:r>
              <a:rPr lang="en-US" sz="4100" dirty="0" err="1" smtClean="0"/>
              <a:t>MetaboAnalyst</a:t>
            </a:r>
            <a:r>
              <a:rPr lang="en-US" sz="4100" dirty="0" smtClean="0"/>
              <a:t> and XCMS Online</a:t>
            </a:r>
            <a:endParaRPr lang="en-US" sz="4100" dirty="0"/>
          </a:p>
        </p:txBody>
      </p:sp>
      <p:pic>
        <p:nvPicPr>
          <p:cNvPr id="13" name="Picture 12"/>
          <p:cNvPicPr>
            <a:picLocks noChangeAspect="1"/>
          </p:cNvPicPr>
          <p:nvPr/>
        </p:nvPicPr>
        <p:blipFill>
          <a:blip r:embed="rId4"/>
          <a:stretch>
            <a:fillRect/>
          </a:stretch>
        </p:blipFill>
        <p:spPr>
          <a:xfrm>
            <a:off x="39072895" y="3141313"/>
            <a:ext cx="3938021" cy="1086237"/>
          </a:xfrm>
          <a:prstGeom prst="rect">
            <a:avLst/>
          </a:prstGeom>
        </p:spPr>
      </p:pic>
      <p:pic>
        <p:nvPicPr>
          <p:cNvPr id="16" name="Picture 2" descr="https://lh3.googleusercontent.com/jlrOCjQu8ksFlBTeVcXRFLpSDXalUpsFpvmp-gK1CYh0kKzCz8OYHaOd5Qdgqs8oaJXotMs_z_bmMZ2fddm1tJ3kdAlrCW-0d_2r3YNUBe86kfOgZNe1EkTZOmOcFT1mZdvm_3uV81erBxwCE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02788" y="800040"/>
            <a:ext cx="3909147" cy="3932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QrR1v1xzn5xkNUMv424UO1XDrT-n2KKJY2de0ZMSCQY4iY2IZ7hJkkvymQdRmiUnlQgr4OFSDrbQmPzIqb3B_6Pf2-UfJpOiJidASeDIKCr40N6MMhu8Ij6lxiaPFzg9GVZChe9F7fnlEH34M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33765" y="928686"/>
            <a:ext cx="3016280" cy="21146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13858" y="7164209"/>
            <a:ext cx="8979335" cy="11832137"/>
          </a:xfrm>
          <a:prstGeom prst="rect">
            <a:avLst/>
          </a:prstGeom>
        </p:spPr>
      </p:pic>
      <p:sp>
        <p:nvSpPr>
          <p:cNvPr id="15" name="TextBox 14"/>
          <p:cNvSpPr txBox="1"/>
          <p:nvPr/>
        </p:nvSpPr>
        <p:spPr>
          <a:xfrm>
            <a:off x="15628580" y="6623250"/>
            <a:ext cx="4761437" cy="707886"/>
          </a:xfrm>
          <a:prstGeom prst="rect">
            <a:avLst/>
          </a:prstGeom>
          <a:noFill/>
        </p:spPr>
        <p:txBody>
          <a:bodyPr wrap="square" rtlCol="0">
            <a:spAutoFit/>
          </a:bodyPr>
          <a:lstStyle/>
          <a:p>
            <a:r>
              <a:rPr lang="en-US" sz="4000" dirty="0" smtClean="0"/>
              <a:t>Simplified Workflow:</a:t>
            </a:r>
            <a:endParaRPr lang="en-US" sz="4000" dirty="0"/>
          </a:p>
        </p:txBody>
      </p:sp>
      <p:pic>
        <p:nvPicPr>
          <p:cNvPr id="42" name="Picture 41"/>
          <p:cNvPicPr>
            <a:picLocks noChangeAspect="1"/>
          </p:cNvPicPr>
          <p:nvPr/>
        </p:nvPicPr>
        <p:blipFill rotWithShape="1">
          <a:blip r:embed="rId8">
            <a:extLst>
              <a:ext uri="{28A0092B-C50C-407E-A947-70E740481C1C}">
                <a14:useLocalDpi xmlns:a14="http://schemas.microsoft.com/office/drawing/2010/main" val="0"/>
              </a:ext>
            </a:extLst>
          </a:blip>
          <a:srcRect l="4492" t="11834" r="25012" b="8413"/>
          <a:stretch/>
        </p:blipFill>
        <p:spPr>
          <a:xfrm rot="16200000">
            <a:off x="18739727" y="19310746"/>
            <a:ext cx="3652767" cy="5539177"/>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92434" y="24247898"/>
            <a:ext cx="8947352" cy="2953494"/>
          </a:xfrm>
          <a:prstGeom prst="rect">
            <a:avLst/>
          </a:prstGeom>
        </p:spPr>
      </p:pic>
      <p:sp>
        <p:nvSpPr>
          <p:cNvPr id="2" name="TextBox 1"/>
          <p:cNvSpPr txBox="1"/>
          <p:nvPr/>
        </p:nvSpPr>
        <p:spPr>
          <a:xfrm>
            <a:off x="15499271" y="27510077"/>
            <a:ext cx="10649479" cy="4078039"/>
          </a:xfrm>
          <a:prstGeom prst="rect">
            <a:avLst/>
          </a:prstGeom>
          <a:noFill/>
        </p:spPr>
        <p:txBody>
          <a:bodyPr wrap="square" rtlCol="0">
            <a:spAutoFit/>
          </a:bodyPr>
          <a:lstStyle/>
          <a:p>
            <a:r>
              <a:rPr lang="en-US" sz="3700" b="1" dirty="0" smtClean="0"/>
              <a:t>Figure 1</a:t>
            </a:r>
            <a:r>
              <a:rPr lang="en-US" sz="3700" dirty="0" smtClean="0"/>
              <a:t>. MIC results of ampicillin treated </a:t>
            </a:r>
            <a:r>
              <a:rPr lang="en-US" sz="3700" i="1" dirty="0" smtClean="0"/>
              <a:t>Lactobacillus</a:t>
            </a:r>
            <a:r>
              <a:rPr lang="en-US" sz="3700" dirty="0" smtClean="0"/>
              <a:t>. 100 µL of ampicillin solution from 256 to 0 mg/L, with 100 µL of 10</a:t>
            </a:r>
            <a:r>
              <a:rPr lang="en-US" sz="3700" baseline="30000" dirty="0" smtClean="0"/>
              <a:t>4</a:t>
            </a:r>
            <a:r>
              <a:rPr lang="en-US" sz="3700" dirty="0" smtClean="0"/>
              <a:t> to 10</a:t>
            </a:r>
            <a:r>
              <a:rPr lang="en-US" sz="3700" baseline="30000" dirty="0" smtClean="0"/>
              <a:t>5</a:t>
            </a:r>
            <a:r>
              <a:rPr lang="en-US" sz="3700" dirty="0" smtClean="0"/>
              <a:t> diluted bacterial culture, was added to each well (3 replicates for each concentration). 0.02% </a:t>
            </a:r>
            <a:r>
              <a:rPr lang="en-US" sz="3700" dirty="0" err="1" smtClean="0"/>
              <a:t>Resazurin</a:t>
            </a:r>
            <a:r>
              <a:rPr lang="en-US" sz="3700" dirty="0" smtClean="0"/>
              <a:t> dye used to observe color changes. Both </a:t>
            </a:r>
            <a:r>
              <a:rPr lang="en-US" sz="3700" i="1" dirty="0" err="1" smtClean="0"/>
              <a:t>L.delbruekii</a:t>
            </a:r>
            <a:r>
              <a:rPr lang="en-US" sz="3700" i="1" dirty="0" smtClean="0"/>
              <a:t> </a:t>
            </a:r>
            <a:r>
              <a:rPr lang="en-US" sz="3700" dirty="0" smtClean="0"/>
              <a:t>and </a:t>
            </a:r>
            <a:r>
              <a:rPr lang="en-US" sz="3700" i="1" dirty="0" err="1" smtClean="0"/>
              <a:t>L.reuteri</a:t>
            </a:r>
            <a:r>
              <a:rPr lang="en-US" sz="3700" dirty="0" smtClean="0"/>
              <a:t> had an MIC of 0.25 mg/L of ampicillin.</a:t>
            </a:r>
            <a:endParaRPr lang="en-US" sz="3700" b="1" dirty="0"/>
          </a:p>
        </p:txBody>
      </p:sp>
      <p:graphicFrame>
        <p:nvGraphicFramePr>
          <p:cNvPr id="45" name="Chart 44"/>
          <p:cNvGraphicFramePr>
            <a:graphicFrameLocks/>
          </p:cNvGraphicFramePr>
          <p:nvPr>
            <p:extLst>
              <p:ext uri="{D42A27DB-BD31-4B8C-83A1-F6EECF244321}">
                <p14:modId xmlns:p14="http://schemas.microsoft.com/office/powerpoint/2010/main" val="321409898"/>
              </p:ext>
            </p:extLst>
          </p:nvPr>
        </p:nvGraphicFramePr>
        <p:xfrm>
          <a:off x="26761935" y="5564468"/>
          <a:ext cx="8000273" cy="750738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6" name="Chart 45"/>
          <p:cNvGraphicFramePr>
            <a:graphicFrameLocks/>
          </p:cNvGraphicFramePr>
          <p:nvPr>
            <p:extLst>
              <p:ext uri="{D42A27DB-BD31-4B8C-83A1-F6EECF244321}">
                <p14:modId xmlns:p14="http://schemas.microsoft.com/office/powerpoint/2010/main" val="150840693"/>
              </p:ext>
            </p:extLst>
          </p:nvPr>
        </p:nvGraphicFramePr>
        <p:xfrm>
          <a:off x="34760236" y="5555162"/>
          <a:ext cx="7650786" cy="7525999"/>
        </p:xfrm>
        <a:graphic>
          <a:graphicData uri="http://schemas.openxmlformats.org/drawingml/2006/chart">
            <c:chart xmlns:c="http://schemas.openxmlformats.org/drawingml/2006/chart" xmlns:r="http://schemas.openxmlformats.org/officeDocument/2006/relationships" r:id="rId11"/>
          </a:graphicData>
        </a:graphic>
      </p:graphicFrame>
      <p:sp>
        <p:nvSpPr>
          <p:cNvPr id="7" name="TextBox 6"/>
          <p:cNvSpPr txBox="1"/>
          <p:nvPr/>
        </p:nvSpPr>
        <p:spPr>
          <a:xfrm>
            <a:off x="26900971" y="13203153"/>
            <a:ext cx="15516579" cy="3508653"/>
          </a:xfrm>
          <a:prstGeom prst="rect">
            <a:avLst/>
          </a:prstGeom>
          <a:noFill/>
        </p:spPr>
        <p:txBody>
          <a:bodyPr wrap="square" rtlCol="0">
            <a:spAutoFit/>
          </a:bodyPr>
          <a:lstStyle/>
          <a:p>
            <a:r>
              <a:rPr lang="en-US" sz="3700" b="1" dirty="0" smtClean="0"/>
              <a:t>Figure 2</a:t>
            </a:r>
            <a:r>
              <a:rPr lang="en-US" sz="3700" dirty="0" smtClean="0"/>
              <a:t>. Optical Density (OD) measurements of </a:t>
            </a:r>
            <a:r>
              <a:rPr lang="en-US" sz="3700" i="1" dirty="0" err="1" smtClean="0"/>
              <a:t>L.delbruekii</a:t>
            </a:r>
            <a:r>
              <a:rPr lang="en-US" sz="3700" dirty="0" smtClean="0"/>
              <a:t> &amp; </a:t>
            </a:r>
            <a:r>
              <a:rPr lang="en-US" sz="3700" i="1" dirty="0" err="1" smtClean="0"/>
              <a:t>L.reuteri</a:t>
            </a:r>
            <a:r>
              <a:rPr lang="en-US" sz="3700" dirty="0" smtClean="0"/>
              <a:t> control and ampicillin half MIC treatment groups after 15 hrs. Treatment groups were compared to the untreated control groups. (****) p-value&lt;0.01. Both treatment groups from 07/06 showed a 40-50% decrease in OD from the control groups. 07/21 </a:t>
            </a:r>
            <a:r>
              <a:rPr lang="en-US" sz="3700" i="1" dirty="0" err="1" smtClean="0"/>
              <a:t>L.delbruekii</a:t>
            </a:r>
            <a:r>
              <a:rPr lang="en-US" sz="3700" dirty="0" smtClean="0"/>
              <a:t> treatment group showed a 20% decrease, and </a:t>
            </a:r>
            <a:r>
              <a:rPr lang="en-US" sz="3700" i="1" dirty="0" err="1" smtClean="0"/>
              <a:t>L.reuteri</a:t>
            </a:r>
            <a:r>
              <a:rPr lang="en-US" sz="3700" dirty="0" smtClean="0"/>
              <a:t> treatment group showed no significant difference.</a:t>
            </a:r>
            <a:endParaRPr lang="en-US" sz="3700" b="1" dirty="0"/>
          </a:p>
        </p:txBody>
      </p:sp>
      <p:sp>
        <p:nvSpPr>
          <p:cNvPr id="12" name="TextBox 11"/>
          <p:cNvSpPr txBox="1"/>
          <p:nvPr/>
        </p:nvSpPr>
        <p:spPr>
          <a:xfrm>
            <a:off x="26900970" y="27318723"/>
            <a:ext cx="15506350" cy="1800493"/>
          </a:xfrm>
          <a:prstGeom prst="rect">
            <a:avLst/>
          </a:prstGeom>
          <a:noFill/>
        </p:spPr>
        <p:txBody>
          <a:bodyPr wrap="square" rtlCol="0">
            <a:spAutoFit/>
          </a:bodyPr>
          <a:lstStyle/>
          <a:p>
            <a:r>
              <a:rPr lang="en-US" sz="3700" dirty="0" smtClean="0"/>
              <a:t>Repeat </a:t>
            </a:r>
            <a:r>
              <a:rPr lang="en-US" sz="3700" dirty="0" smtClean="0"/>
              <a:t>to obtain </a:t>
            </a:r>
            <a:r>
              <a:rPr lang="en-US" sz="3700" dirty="0" smtClean="0"/>
              <a:t>consistent </a:t>
            </a:r>
            <a:r>
              <a:rPr lang="en-US" sz="3700" dirty="0" smtClean="0"/>
              <a:t>results, identify significantly </a:t>
            </a:r>
            <a:r>
              <a:rPr lang="en-US" sz="3700" dirty="0" smtClean="0"/>
              <a:t>changed </a:t>
            </a:r>
            <a:r>
              <a:rPr lang="en-US" sz="3700" dirty="0" smtClean="0"/>
              <a:t>metabolites, treatment </a:t>
            </a:r>
            <a:r>
              <a:rPr lang="en-US" sz="3700" dirty="0" smtClean="0"/>
              <a:t>with </a:t>
            </a:r>
            <a:r>
              <a:rPr lang="en-US" sz="3700" dirty="0" smtClean="0"/>
              <a:t>ampicillin &amp; metabolite combination and </a:t>
            </a:r>
            <a:r>
              <a:rPr lang="en-US" sz="3700" dirty="0" smtClean="0"/>
              <a:t>observing changes in OD &amp; metabolomics </a:t>
            </a:r>
            <a:r>
              <a:rPr lang="en-US" sz="3700" dirty="0" smtClean="0"/>
              <a:t>profiles.</a:t>
            </a:r>
            <a:endParaRPr lang="en-US" sz="3700" dirty="0"/>
          </a:p>
        </p:txBody>
      </p:sp>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985342" y="16615382"/>
            <a:ext cx="3516580" cy="3446073"/>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733507" y="16839584"/>
            <a:ext cx="3326589" cy="3337050"/>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29604" y="19923711"/>
            <a:ext cx="3240894" cy="3290908"/>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805046" y="19958933"/>
            <a:ext cx="3258835" cy="3248571"/>
          </a:xfrm>
          <a:prstGeom prst="rect">
            <a:avLst/>
          </a:prstGeom>
        </p:spPr>
      </p:pic>
      <p:pic>
        <p:nvPicPr>
          <p:cNvPr id="25" name="Picture 2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966400" y="19801417"/>
            <a:ext cx="5585256" cy="3265083"/>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966400" y="16512445"/>
            <a:ext cx="5585256" cy="3229689"/>
          </a:xfrm>
          <a:prstGeom prst="rect">
            <a:avLst/>
          </a:prstGeom>
        </p:spPr>
      </p:pic>
      <p:sp>
        <p:nvSpPr>
          <p:cNvPr id="26" name="TextBox 25"/>
          <p:cNvSpPr txBox="1"/>
          <p:nvPr/>
        </p:nvSpPr>
        <p:spPr>
          <a:xfrm>
            <a:off x="27002127" y="23129782"/>
            <a:ext cx="15967222" cy="2939266"/>
          </a:xfrm>
          <a:prstGeom prst="rect">
            <a:avLst/>
          </a:prstGeom>
          <a:noFill/>
        </p:spPr>
        <p:txBody>
          <a:bodyPr wrap="square" rtlCol="0">
            <a:spAutoFit/>
          </a:bodyPr>
          <a:lstStyle/>
          <a:p>
            <a:r>
              <a:rPr lang="en-US" sz="3700" b="1" dirty="0" smtClean="0"/>
              <a:t>Figure 3</a:t>
            </a:r>
            <a:r>
              <a:rPr lang="en-US" sz="3700" dirty="0" smtClean="0"/>
              <a:t>. Heat map and principal analysis component (PCA) presentation of intracellular metabolic profiles. From 07/06, (A) is </a:t>
            </a:r>
            <a:r>
              <a:rPr lang="en-US" sz="3700" i="1" dirty="0" err="1" smtClean="0"/>
              <a:t>L.delbruekii</a:t>
            </a:r>
            <a:r>
              <a:rPr lang="en-US" sz="3700" dirty="0" smtClean="0"/>
              <a:t>, (B) is </a:t>
            </a:r>
            <a:r>
              <a:rPr lang="en-US" sz="3700" i="1" dirty="0" err="1" smtClean="0"/>
              <a:t>L.reuteri</a:t>
            </a:r>
            <a:r>
              <a:rPr lang="en-US" sz="3700" i="1" dirty="0" smtClean="0"/>
              <a:t>. </a:t>
            </a:r>
            <a:r>
              <a:rPr lang="de-DE" sz="3700" dirty="0" smtClean="0"/>
              <a:t>(C) </a:t>
            </a:r>
            <a:r>
              <a:rPr lang="de-DE" sz="3700" dirty="0" err="1" smtClean="0"/>
              <a:t>Metabolomics</a:t>
            </a:r>
            <a:r>
              <a:rPr lang="de-DE" sz="3700" dirty="0" smtClean="0"/>
              <a:t> </a:t>
            </a:r>
            <a:r>
              <a:rPr lang="de-DE" sz="3700" dirty="0" err="1" smtClean="0"/>
              <a:t>cloud</a:t>
            </a:r>
            <a:r>
              <a:rPr lang="de-DE" sz="3700" dirty="0" smtClean="0"/>
              <a:t> </a:t>
            </a:r>
            <a:r>
              <a:rPr lang="de-DE" sz="3700" dirty="0" err="1" smtClean="0"/>
              <a:t>plot</a:t>
            </a:r>
            <a:r>
              <a:rPr lang="de-DE" sz="3700" dirty="0" smtClean="0"/>
              <a:t> </a:t>
            </a:r>
            <a:r>
              <a:rPr lang="de-DE" sz="3700" dirty="0" err="1" smtClean="0"/>
              <a:t>from</a:t>
            </a:r>
            <a:r>
              <a:rPr lang="de-DE" sz="3700" dirty="0" smtClean="0"/>
              <a:t> XCMS online </a:t>
            </a:r>
            <a:r>
              <a:rPr lang="de-DE" sz="3700" dirty="0" err="1" smtClean="0"/>
              <a:t>that</a:t>
            </a:r>
            <a:r>
              <a:rPr lang="de-DE" sz="3700" dirty="0" smtClean="0"/>
              <a:t> </a:t>
            </a:r>
            <a:r>
              <a:rPr lang="de-DE" sz="3700" dirty="0" err="1" smtClean="0"/>
              <a:t>shows</a:t>
            </a:r>
            <a:r>
              <a:rPr lang="de-DE" sz="3700" dirty="0" smtClean="0"/>
              <a:t> </a:t>
            </a:r>
            <a:r>
              <a:rPr lang="de-DE" sz="3700" dirty="0" err="1" smtClean="0"/>
              <a:t>significantly</a:t>
            </a:r>
            <a:r>
              <a:rPr lang="de-DE" sz="3700" dirty="0" smtClean="0"/>
              <a:t> </a:t>
            </a:r>
            <a:r>
              <a:rPr lang="de-DE" sz="3700" dirty="0" err="1" smtClean="0"/>
              <a:t>up-regulated</a:t>
            </a:r>
            <a:r>
              <a:rPr lang="de-DE" sz="3700" dirty="0" smtClean="0"/>
              <a:t> (</a:t>
            </a:r>
            <a:r>
              <a:rPr lang="de-DE" sz="3700" dirty="0" err="1" smtClean="0"/>
              <a:t>green</a:t>
            </a:r>
            <a:r>
              <a:rPr lang="de-DE" sz="3700" dirty="0" smtClean="0"/>
              <a:t>) </a:t>
            </a:r>
            <a:r>
              <a:rPr lang="de-DE" sz="3700" dirty="0" err="1" smtClean="0"/>
              <a:t>and</a:t>
            </a:r>
            <a:r>
              <a:rPr lang="de-DE" sz="3700" dirty="0" smtClean="0"/>
              <a:t> down-</a:t>
            </a:r>
            <a:r>
              <a:rPr lang="de-DE" sz="3700" dirty="0" err="1" smtClean="0"/>
              <a:t>regulated</a:t>
            </a:r>
            <a:r>
              <a:rPr lang="de-DE" sz="3700" dirty="0" smtClean="0"/>
              <a:t> (</a:t>
            </a:r>
            <a:r>
              <a:rPr lang="de-DE" sz="3700" dirty="0" err="1" smtClean="0"/>
              <a:t>red</a:t>
            </a:r>
            <a:r>
              <a:rPr lang="de-DE" sz="3700" dirty="0" smtClean="0"/>
              <a:t>) </a:t>
            </a:r>
            <a:r>
              <a:rPr lang="de-DE" sz="3700" dirty="0" err="1" smtClean="0"/>
              <a:t>metabolites</a:t>
            </a:r>
            <a:r>
              <a:rPr lang="de-DE" sz="3700" dirty="0" smtClean="0"/>
              <a:t> </a:t>
            </a:r>
            <a:r>
              <a:rPr lang="de-DE" sz="3700" dirty="0" err="1" smtClean="0"/>
              <a:t>with</a:t>
            </a:r>
            <a:r>
              <a:rPr lang="de-DE" sz="3700" dirty="0" smtClean="0"/>
              <a:t> p-value≤0.05 </a:t>
            </a:r>
            <a:r>
              <a:rPr lang="de-DE" sz="3700" dirty="0" err="1" smtClean="0"/>
              <a:t>and</a:t>
            </a:r>
            <a:r>
              <a:rPr lang="de-DE" sz="3700" dirty="0" smtClean="0"/>
              <a:t> </a:t>
            </a:r>
            <a:r>
              <a:rPr lang="de-DE" sz="3700" dirty="0" err="1" smtClean="0"/>
              <a:t>fold</a:t>
            </a:r>
            <a:r>
              <a:rPr lang="de-DE" sz="3700" dirty="0" smtClean="0"/>
              <a:t> </a:t>
            </a:r>
            <a:r>
              <a:rPr lang="de-DE" sz="3700" dirty="0" err="1" smtClean="0"/>
              <a:t>change</a:t>
            </a:r>
            <a:r>
              <a:rPr lang="de-DE" sz="3700" dirty="0" smtClean="0"/>
              <a:t> ≥</a:t>
            </a:r>
            <a:r>
              <a:rPr lang="de-DE" sz="3700" dirty="0" smtClean="0"/>
              <a:t>1.5. </a:t>
            </a:r>
            <a:r>
              <a:rPr lang="de-DE" sz="3700" dirty="0" err="1" smtClean="0"/>
              <a:t>From</a:t>
            </a:r>
            <a:r>
              <a:rPr lang="de-DE" sz="3700" dirty="0" smtClean="0"/>
              <a:t> 07/21, top </a:t>
            </a:r>
            <a:r>
              <a:rPr lang="de-DE" sz="3700" dirty="0" err="1" smtClean="0"/>
              <a:t>is</a:t>
            </a:r>
            <a:r>
              <a:rPr lang="de-DE" sz="3700" dirty="0" smtClean="0"/>
              <a:t> </a:t>
            </a:r>
            <a:r>
              <a:rPr lang="de-DE" sz="3700" i="1" dirty="0" err="1" smtClean="0"/>
              <a:t>L.delbruekii</a:t>
            </a:r>
            <a:r>
              <a:rPr lang="de-DE" sz="3700" dirty="0" smtClean="0"/>
              <a:t> </a:t>
            </a:r>
            <a:r>
              <a:rPr lang="de-DE" sz="3700" dirty="0" err="1" smtClean="0"/>
              <a:t>and</a:t>
            </a:r>
            <a:r>
              <a:rPr lang="de-DE" sz="3700" dirty="0" smtClean="0"/>
              <a:t> </a:t>
            </a:r>
            <a:r>
              <a:rPr lang="de-DE" sz="3700" dirty="0" err="1" smtClean="0"/>
              <a:t>bottom</a:t>
            </a:r>
            <a:r>
              <a:rPr lang="de-DE" sz="3700" dirty="0" smtClean="0"/>
              <a:t> </a:t>
            </a:r>
            <a:r>
              <a:rPr lang="de-DE" sz="3700" dirty="0" err="1" smtClean="0"/>
              <a:t>is</a:t>
            </a:r>
            <a:r>
              <a:rPr lang="de-DE" sz="3700" dirty="0" smtClean="0"/>
              <a:t> </a:t>
            </a:r>
            <a:r>
              <a:rPr lang="de-DE" sz="3700" i="1" dirty="0" err="1" smtClean="0"/>
              <a:t>L.reuteri</a:t>
            </a:r>
            <a:r>
              <a:rPr lang="de-DE" sz="3700" dirty="0" smtClean="0"/>
              <a:t>.</a:t>
            </a:r>
            <a:endParaRPr lang="en-US" sz="3700" b="1" dirty="0"/>
          </a:p>
        </p:txBody>
      </p:sp>
      <p:sp>
        <p:nvSpPr>
          <p:cNvPr id="28" name="TextBox 27"/>
          <p:cNvSpPr txBox="1"/>
          <p:nvPr/>
        </p:nvSpPr>
        <p:spPr>
          <a:xfrm>
            <a:off x="27462231" y="16761448"/>
            <a:ext cx="842761" cy="707886"/>
          </a:xfrm>
          <a:prstGeom prst="rect">
            <a:avLst/>
          </a:prstGeom>
          <a:noFill/>
        </p:spPr>
        <p:txBody>
          <a:bodyPr wrap="square" rtlCol="0">
            <a:spAutoFit/>
          </a:bodyPr>
          <a:lstStyle/>
          <a:p>
            <a:r>
              <a:rPr lang="en-US" sz="4000" dirty="0" smtClean="0"/>
              <a:t>A.</a:t>
            </a:r>
            <a:endParaRPr lang="en-US" sz="4000" dirty="0"/>
          </a:p>
        </p:txBody>
      </p:sp>
      <p:sp>
        <p:nvSpPr>
          <p:cNvPr id="58" name="TextBox 57"/>
          <p:cNvSpPr txBox="1"/>
          <p:nvPr/>
        </p:nvSpPr>
        <p:spPr>
          <a:xfrm>
            <a:off x="27709899" y="19952933"/>
            <a:ext cx="737632" cy="707886"/>
          </a:xfrm>
          <a:prstGeom prst="rect">
            <a:avLst/>
          </a:prstGeom>
          <a:noFill/>
        </p:spPr>
        <p:txBody>
          <a:bodyPr wrap="square" rtlCol="0">
            <a:spAutoFit/>
          </a:bodyPr>
          <a:lstStyle/>
          <a:p>
            <a:r>
              <a:rPr lang="en-US" sz="4000" dirty="0" smtClean="0"/>
              <a:t>B.</a:t>
            </a:r>
            <a:endParaRPr lang="en-US" sz="4000" dirty="0"/>
          </a:p>
        </p:txBody>
      </p:sp>
      <p:sp>
        <p:nvSpPr>
          <p:cNvPr id="59" name="TextBox 58"/>
          <p:cNvSpPr txBox="1"/>
          <p:nvPr/>
        </p:nvSpPr>
        <p:spPr>
          <a:xfrm>
            <a:off x="35495185" y="16686366"/>
            <a:ext cx="765708" cy="707886"/>
          </a:xfrm>
          <a:prstGeom prst="rect">
            <a:avLst/>
          </a:prstGeom>
          <a:noFill/>
        </p:spPr>
        <p:txBody>
          <a:bodyPr wrap="square" rtlCol="0">
            <a:spAutoFit/>
          </a:bodyPr>
          <a:lstStyle/>
          <a:p>
            <a:r>
              <a:rPr lang="en-US" sz="4000" dirty="0"/>
              <a:t>C</a:t>
            </a:r>
            <a:r>
              <a:rPr lang="en-US" sz="4000" dirty="0" smtClean="0"/>
              <a:t>.</a:t>
            </a:r>
            <a:endParaRPr lang="en-US" sz="4000" dirty="0"/>
          </a:p>
        </p:txBody>
      </p:sp>
      <p:cxnSp>
        <p:nvCxnSpPr>
          <p:cNvPr id="61" name="Straight Connector 60"/>
          <p:cNvCxnSpPr/>
          <p:nvPr/>
        </p:nvCxnSpPr>
        <p:spPr>
          <a:xfrm>
            <a:off x="15368184" y="19041651"/>
            <a:ext cx="11016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8085009" y="19041651"/>
            <a:ext cx="5323083" cy="1107996"/>
          </a:xfrm>
          <a:prstGeom prst="rect">
            <a:avLst/>
          </a:prstGeom>
          <a:noFill/>
        </p:spPr>
        <p:txBody>
          <a:bodyPr wrap="square" rtlCol="0">
            <a:spAutoFit/>
          </a:bodyPr>
          <a:lstStyle/>
          <a:p>
            <a:pPr algn="ctr"/>
            <a:r>
              <a:rPr lang="en-US" sz="6600" smtClean="0">
                <a:solidFill>
                  <a:srgbClr val="C00000"/>
                </a:solidFill>
              </a:rPr>
              <a:t>RESULTS</a:t>
            </a:r>
            <a:endParaRPr lang="en-US" sz="7200" dirty="0">
              <a:solidFill>
                <a:srgbClr val="C00000"/>
              </a:solidFill>
            </a:endParaRPr>
          </a:p>
        </p:txBody>
      </p:sp>
      <p:cxnSp>
        <p:nvCxnSpPr>
          <p:cNvPr id="63" name="Straight Connector 62"/>
          <p:cNvCxnSpPr/>
          <p:nvPr/>
        </p:nvCxnSpPr>
        <p:spPr>
          <a:xfrm flipV="1">
            <a:off x="26797339" y="27194604"/>
            <a:ext cx="15660000" cy="38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6833915" y="29059980"/>
            <a:ext cx="15660000" cy="38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6803435" y="30017052"/>
            <a:ext cx="15660000" cy="38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7919895" y="28996599"/>
            <a:ext cx="13378656" cy="1107996"/>
          </a:xfrm>
          <a:prstGeom prst="rect">
            <a:avLst/>
          </a:prstGeom>
          <a:noFill/>
        </p:spPr>
        <p:txBody>
          <a:bodyPr wrap="square" rtlCol="0">
            <a:spAutoFit/>
          </a:bodyPr>
          <a:lstStyle/>
          <a:p>
            <a:pPr algn="ctr"/>
            <a:r>
              <a:rPr lang="en-US" sz="6400" dirty="0" smtClean="0">
                <a:solidFill>
                  <a:srgbClr val="C00000"/>
                </a:solidFill>
              </a:rPr>
              <a:t>ACKNOWLEDGEMENTS</a:t>
            </a:r>
            <a:endParaRPr lang="en-US" sz="6400" dirty="0">
              <a:solidFill>
                <a:srgbClr val="C00000"/>
              </a:solidFill>
            </a:endParaRPr>
          </a:p>
        </p:txBody>
      </p:sp>
      <p:pic>
        <p:nvPicPr>
          <p:cNvPr id="32" name="Picture 31"/>
          <p:cNvPicPr>
            <a:picLocks noChangeAspect="1"/>
          </p:cNvPicPr>
          <p:nvPr/>
        </p:nvPicPr>
        <p:blipFill>
          <a:blip r:embed="rId18"/>
          <a:stretch>
            <a:fillRect/>
          </a:stretch>
        </p:blipFill>
        <p:spPr>
          <a:xfrm>
            <a:off x="4928429" y="21365057"/>
            <a:ext cx="8497308" cy="5725351"/>
          </a:xfrm>
          <a:prstGeom prst="rect">
            <a:avLst/>
          </a:prstGeom>
        </p:spPr>
      </p:pic>
      <p:sp>
        <p:nvSpPr>
          <p:cNvPr id="6" name="TextBox 5"/>
          <p:cNvSpPr txBox="1"/>
          <p:nvPr/>
        </p:nvSpPr>
        <p:spPr>
          <a:xfrm>
            <a:off x="1782899" y="6600235"/>
            <a:ext cx="12825458" cy="15481161"/>
          </a:xfrm>
          <a:prstGeom prst="rect">
            <a:avLst/>
          </a:prstGeom>
          <a:noFill/>
        </p:spPr>
        <p:txBody>
          <a:bodyPr wrap="square" rtlCol="0">
            <a:spAutoFit/>
          </a:bodyPr>
          <a:lstStyle/>
          <a:p>
            <a:r>
              <a:rPr lang="en-US" sz="4000" dirty="0" smtClean="0"/>
              <a:t>       Our </a:t>
            </a:r>
            <a:r>
              <a:rPr lang="en-US" sz="4000" dirty="0"/>
              <a:t>gut microbiota contains a vast array of cells that influence human physiology, metabolism, nutrition and immune function</a:t>
            </a:r>
            <a:r>
              <a:rPr lang="en-US" sz="4000" dirty="0" smtClean="0"/>
              <a:t>. </a:t>
            </a:r>
            <a:r>
              <a:rPr lang="en-US" sz="4000" i="1" dirty="0"/>
              <a:t>Lactobacillus</a:t>
            </a:r>
            <a:r>
              <a:rPr lang="en-US" sz="4000" dirty="0"/>
              <a:t> is a group of Gram-positive, lactic acid bacteria that is naturally present in the human gastrointestinal tract</a:t>
            </a:r>
            <a:r>
              <a:rPr lang="en-US" sz="4000" dirty="0" smtClean="0"/>
              <a:t>. </a:t>
            </a:r>
            <a:r>
              <a:rPr lang="en-US" sz="4000" dirty="0"/>
              <a:t>Some species are probiotics that provide beneficial health effects to humans. Many studies have investigated and noted their various health benefits to their human host, including prevention of certain diseases such as colon cancer, breaking down of food, and absorption of nutrients</a:t>
            </a:r>
            <a:r>
              <a:rPr lang="en-US" sz="4000" dirty="0" smtClean="0"/>
              <a:t>. </a:t>
            </a:r>
            <a:r>
              <a:rPr lang="en-US" sz="4000" dirty="0"/>
              <a:t>Maintaining the balance of our normal flora is essential - even small perturbations to the microbiota can have significant health effects. </a:t>
            </a:r>
            <a:r>
              <a:rPr lang="en-US" sz="4000" dirty="0" smtClean="0"/>
              <a:t>It is important to understand how antibiotics could perturb probiotic strains, such as </a:t>
            </a:r>
            <a:r>
              <a:rPr lang="en-US" sz="4000" i="1" dirty="0" smtClean="0"/>
              <a:t>Lactobacillus</a:t>
            </a:r>
            <a:r>
              <a:rPr lang="en-US" sz="4000" dirty="0" smtClean="0"/>
              <a:t>, metabolically. Numerous </a:t>
            </a:r>
            <a:r>
              <a:rPr lang="en-US" sz="4000" dirty="0"/>
              <a:t>factors such as temperature and pH cause stress on </a:t>
            </a:r>
            <a:r>
              <a:rPr lang="en-US" sz="4000" i="1" dirty="0"/>
              <a:t>Lactobacillus</a:t>
            </a:r>
            <a:r>
              <a:rPr lang="en-US" sz="4000" dirty="0"/>
              <a:t> bacteria, inducing phenotypical changes, the underlying mechanisms of which are still relatively unclear</a:t>
            </a:r>
            <a:r>
              <a:rPr lang="en-US" sz="4000" dirty="0" smtClean="0"/>
              <a:t>. </a:t>
            </a:r>
            <a:r>
              <a:rPr lang="en-US" sz="4000" dirty="0"/>
              <a:t>Two different species, </a:t>
            </a:r>
            <a:r>
              <a:rPr lang="en-US" sz="4000" i="1" dirty="0"/>
              <a:t>Lactobacillus </a:t>
            </a:r>
            <a:r>
              <a:rPr lang="en-US" sz="4000" i="1" dirty="0" err="1"/>
              <a:t>delbruekii</a:t>
            </a:r>
            <a:r>
              <a:rPr lang="en-US" sz="4000" dirty="0"/>
              <a:t> (</a:t>
            </a:r>
            <a:r>
              <a:rPr lang="en-US" sz="4000" i="1" dirty="0" err="1" smtClean="0"/>
              <a:t>L.delbruekii</a:t>
            </a:r>
            <a:r>
              <a:rPr lang="en-US" sz="4000" i="1" dirty="0" smtClean="0"/>
              <a:t>) </a:t>
            </a:r>
            <a:r>
              <a:rPr lang="en-US" sz="4000" dirty="0"/>
              <a:t>and </a:t>
            </a:r>
            <a:r>
              <a:rPr lang="en-US" sz="4000" i="1" dirty="0"/>
              <a:t>Lactobacillus </a:t>
            </a:r>
            <a:r>
              <a:rPr lang="en-US" sz="4000" i="1" dirty="0" err="1"/>
              <a:t>reuteri</a:t>
            </a:r>
            <a:r>
              <a:rPr lang="en-US" sz="4000" dirty="0"/>
              <a:t> (</a:t>
            </a:r>
            <a:r>
              <a:rPr lang="en-US" sz="4000" i="1" dirty="0" err="1" smtClean="0"/>
              <a:t>L.reuteri</a:t>
            </a:r>
            <a:r>
              <a:rPr lang="en-US" sz="4000" dirty="0" smtClean="0"/>
              <a:t>) </a:t>
            </a:r>
            <a:r>
              <a:rPr lang="en-US" sz="4000" dirty="0"/>
              <a:t>were chosen for this research. </a:t>
            </a:r>
            <a:r>
              <a:rPr lang="en-US" sz="4000" i="1" dirty="0" err="1" smtClean="0"/>
              <a:t>L.reuteri</a:t>
            </a:r>
            <a:r>
              <a:rPr lang="en-US" sz="4000" dirty="0" smtClean="0"/>
              <a:t> </a:t>
            </a:r>
            <a:r>
              <a:rPr lang="en-US" sz="4000" dirty="0"/>
              <a:t>is a naturally occurring gut </a:t>
            </a:r>
            <a:r>
              <a:rPr lang="en-US" sz="4000" dirty="0" smtClean="0"/>
              <a:t>bacteria </a:t>
            </a:r>
            <a:r>
              <a:rPr lang="en-US" sz="4000" dirty="0"/>
              <a:t>while </a:t>
            </a:r>
            <a:r>
              <a:rPr lang="en-US" sz="4000" i="1" dirty="0" err="1" smtClean="0"/>
              <a:t>L.delbruekii</a:t>
            </a:r>
            <a:r>
              <a:rPr lang="en-US" sz="4000" dirty="0" smtClean="0"/>
              <a:t> </a:t>
            </a:r>
            <a:r>
              <a:rPr lang="en-US" sz="4000" dirty="0"/>
              <a:t>is largely used in the fermentation of </a:t>
            </a:r>
            <a:r>
              <a:rPr lang="en-US" sz="4000" dirty="0" smtClean="0"/>
              <a:t>yogurt. </a:t>
            </a:r>
            <a:r>
              <a:rPr lang="en-US" sz="4000" dirty="0"/>
              <a:t>Both species have been shown to provide various health </a:t>
            </a:r>
            <a:r>
              <a:rPr lang="en-US" sz="4000" dirty="0" smtClean="0"/>
              <a:t>benefits.</a:t>
            </a:r>
            <a:r>
              <a:rPr lang="en-US" sz="4000" dirty="0"/>
              <a:t> Bacteria have been shown to undergo antibiotic-induced metabolome responses, which may contribute to bacterial susceptibility to antibiotics </a:t>
            </a:r>
            <a:r>
              <a:rPr lang="en-US" sz="4000" dirty="0" smtClean="0"/>
              <a:t>.</a:t>
            </a:r>
            <a:endParaRPr lang="en-US" sz="4000" dirty="0"/>
          </a:p>
        </p:txBody>
      </p:sp>
      <p:sp>
        <p:nvSpPr>
          <p:cNvPr id="34" name="TextBox 33"/>
          <p:cNvSpPr txBox="1"/>
          <p:nvPr/>
        </p:nvSpPr>
        <p:spPr>
          <a:xfrm>
            <a:off x="5770062" y="27090408"/>
            <a:ext cx="6786637" cy="323165"/>
          </a:xfrm>
          <a:prstGeom prst="rect">
            <a:avLst/>
          </a:prstGeom>
          <a:noFill/>
        </p:spPr>
        <p:txBody>
          <a:bodyPr wrap="square" rtlCol="0">
            <a:spAutoFit/>
          </a:bodyPr>
          <a:lstStyle/>
          <a:p>
            <a:r>
              <a:rPr lang="en-US" sz="1500" dirty="0"/>
              <a:t>https://</a:t>
            </a:r>
            <a:r>
              <a:rPr lang="en-US" sz="1500" dirty="0" err="1"/>
              <a:t>www.intentio.com</a:t>
            </a:r>
            <a:r>
              <a:rPr lang="en-US" sz="1500" dirty="0"/>
              <a:t>/</a:t>
            </a:r>
            <a:r>
              <a:rPr lang="en-US" sz="1500" dirty="0" err="1"/>
              <a:t>wp</a:t>
            </a:r>
            <a:r>
              <a:rPr lang="en-US" sz="1500" dirty="0"/>
              <a:t>-content/uploads/2016/10/Probiotics-768x517.jpg</a:t>
            </a:r>
          </a:p>
        </p:txBody>
      </p:sp>
    </p:spTree>
    <p:extLst>
      <p:ext uri="{BB962C8B-B14F-4D97-AF65-F5344CB8AC3E}">
        <p14:creationId xmlns:p14="http://schemas.microsoft.com/office/powerpoint/2010/main" val="1766709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15638</TotalTime>
  <Words>641</Words>
  <Application>Microsoft Macintosh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Calibri Light</vt:lpstr>
      <vt:lpstr>Lucida Fax</vt:lpstr>
      <vt:lpstr>Arial</vt:lpstr>
      <vt:lpstr>Office Theme</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Center</dc:creator>
  <cp:lastModifiedBy>Microsoft Office User</cp:lastModifiedBy>
  <cp:revision>285</cp:revision>
  <dcterms:created xsi:type="dcterms:W3CDTF">2014-03-07T21:27:18Z</dcterms:created>
  <dcterms:modified xsi:type="dcterms:W3CDTF">2018-08-01T22:52:08Z</dcterms:modified>
</cp:coreProperties>
</file>